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7" r:id="rId5"/>
    <p:sldId id="259" r:id="rId6"/>
    <p:sldId id="261" r:id="rId7"/>
    <p:sldId id="262" r:id="rId8"/>
    <p:sldId id="263" r:id="rId9"/>
    <p:sldId id="297" r:id="rId10"/>
    <p:sldId id="298" r:id="rId11"/>
    <p:sldId id="299" r:id="rId12"/>
    <p:sldId id="267" r:id="rId13"/>
    <p:sldId id="268" r:id="rId14"/>
    <p:sldId id="269" r:id="rId15"/>
    <p:sldId id="300" r:id="rId16"/>
    <p:sldId id="304" r:id="rId17"/>
    <p:sldId id="306" r:id="rId18"/>
    <p:sldId id="307" r:id="rId19"/>
    <p:sldId id="272" r:id="rId20"/>
    <p:sldId id="308" r:id="rId21"/>
    <p:sldId id="309" r:id="rId22"/>
    <p:sldId id="310" r:id="rId23"/>
    <p:sldId id="311" r:id="rId24"/>
    <p:sldId id="312" r:id="rId25"/>
    <p:sldId id="314" r:id="rId26"/>
    <p:sldId id="301" r:id="rId27"/>
    <p:sldId id="320" r:id="rId28"/>
    <p:sldId id="315" r:id="rId29"/>
    <p:sldId id="316" r:id="rId30"/>
    <p:sldId id="317" r:id="rId31"/>
    <p:sldId id="327" r:id="rId32"/>
    <p:sldId id="321" r:id="rId33"/>
    <p:sldId id="288" r:id="rId34"/>
    <p:sldId id="289" r:id="rId35"/>
    <p:sldId id="322" r:id="rId36"/>
    <p:sldId id="323" r:id="rId37"/>
    <p:sldId id="293" r:id="rId38"/>
    <p:sldId id="324" r:id="rId39"/>
    <p:sldId id="295" r:id="rId40"/>
    <p:sldId id="296" r:id="rId41"/>
    <p:sldId id="326" r:id="rId4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annah Boonen" initials="H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7A"/>
    <a:srgbClr val="B4B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74738" autoAdjust="0"/>
  </p:normalViewPr>
  <p:slideViewPr>
    <p:cSldViewPr snapToGrid="0">
      <p:cViewPr varScale="1">
        <p:scale>
          <a:sx n="50" d="100"/>
          <a:sy n="50" d="100"/>
        </p:scale>
        <p:origin x="14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C1327-7514-0C40-82B7-AF8B8196F708}" type="datetimeFigureOut">
              <a:rPr lang="nl-NL" smtClean="0"/>
              <a:t>25-11-2019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2B574-22C9-FF4B-B250-70A568D8B371}" type="slidenum">
              <a:rPr lang="nl-NL" smtClean="0"/>
              <a:t>‹nr.›</a:t>
            </a:fld>
            <a:endParaRPr lang="nl-NL"/>
          </a:p>
        </p:txBody>
      </p:sp>
    </p:spTree>
    <p:extLst>
      <p:ext uri="{BB962C8B-B14F-4D97-AF65-F5344CB8AC3E}">
        <p14:creationId xmlns:p14="http://schemas.microsoft.com/office/powerpoint/2010/main" val="206134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ailymotion.com/video/x2zwuw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les is uitgewerkt voor 3 uur (inclusief 15 min pauze). Als je maar 2 lesuren hebt, kan je een aantal onderdelen inkorten, of als huiswerkopdracht meegeven. In de notitiepagina’s zullen we hierrond suggesties geven. In deze les zijn fase 3 en 4 essentieel: die moet je zeker doorlopen met de studenten. </a:t>
            </a:r>
          </a:p>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27151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t>13</a:t>
            </a:fld>
            <a:endParaRPr lang="nl-NL"/>
          </a:p>
        </p:txBody>
      </p:sp>
    </p:spTree>
    <p:extLst>
      <p:ext uri="{BB962C8B-B14F-4D97-AF65-F5344CB8AC3E}">
        <p14:creationId xmlns:p14="http://schemas.microsoft.com/office/powerpoint/2010/main" val="237040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deze werkvorm voorzie je twee</a:t>
            </a:r>
            <a:r>
              <a:rPr lang="nl-BE" baseline="0" dirty="0"/>
              <a:t> filmclips, Deze kan je downloaden via: </a:t>
            </a:r>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181616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t>17</a:t>
            </a:fld>
            <a:endParaRPr lang="nl-NL"/>
          </a:p>
        </p:txBody>
      </p:sp>
    </p:spTree>
    <p:extLst>
      <p:ext uri="{BB962C8B-B14F-4D97-AF65-F5344CB8AC3E}">
        <p14:creationId xmlns:p14="http://schemas.microsoft.com/office/powerpoint/2010/main" val="142651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baseline="0" dirty="0"/>
              <a:t>Toelichting bij cartoon: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dirty="0"/>
              <a:t>Het vraagt heel wat om een goed teamlid te zijn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1" baseline="0" dirty="0">
                <a:solidFill>
                  <a:srgbClr val="FF0000"/>
                </a:solidFill>
              </a:rPr>
              <a:t>Je moet bereid zijn om naar de ander toe te gaan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dirty="0"/>
              <a:t>Je moet de dingen zien zoals ze zijn, niet zoals je denkt of zou willen dat ze zijn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dirty="0"/>
              <a:t>Je moet realistisch blijven en toch goede ideeën hebben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dirty="0"/>
              <a:t>Je moet moed hebben vb. om hulp te vragen, om feedback te geven,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baseline="0" dirty="0"/>
              <a:t>….</a:t>
            </a:r>
            <a:endParaRPr lang="nl-BE" dirty="0"/>
          </a:p>
          <a:p>
            <a:endParaRPr lang="nl-BE" dirty="0"/>
          </a:p>
          <a:p>
            <a:endParaRPr lang="nl-BE" dirty="0"/>
          </a:p>
        </p:txBody>
      </p:sp>
      <p:sp>
        <p:nvSpPr>
          <p:cNvPr id="5" name="Tijdelijke aanduiding voor dianummer 4"/>
          <p:cNvSpPr>
            <a:spLocks noGrp="1"/>
          </p:cNvSpPr>
          <p:nvPr>
            <p:ph type="sldNum" sz="quarter" idx="10"/>
          </p:nvPr>
        </p:nvSpPr>
        <p:spPr/>
        <p:txBody>
          <a:bodyPr/>
          <a:lstStyle/>
          <a:p>
            <a:pPr>
              <a:defRPr/>
            </a:pPr>
            <a:fld id="{0C0D15A2-9D75-444A-B296-73CD2A87AC23}" type="slidenum">
              <a:rPr lang="nl-NL">
                <a:solidFill>
                  <a:prstClr val="black"/>
                </a:solidFill>
              </a:rPr>
              <a:pPr>
                <a:defRPr/>
              </a:pPr>
              <a:t>18</a:t>
            </a:fld>
            <a:endParaRPr lang="nl-NL">
              <a:solidFill>
                <a:prstClr val="black"/>
              </a:solidFill>
            </a:endParaRPr>
          </a:p>
        </p:txBody>
      </p:sp>
    </p:spTree>
    <p:extLst>
      <p:ext uri="{BB962C8B-B14F-4D97-AF65-F5344CB8AC3E}">
        <p14:creationId xmlns:p14="http://schemas.microsoft.com/office/powerpoint/2010/main" val="198092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5" name="Tijdelijke aanduiding voor dianummer 4"/>
          <p:cNvSpPr>
            <a:spLocks noGrp="1"/>
          </p:cNvSpPr>
          <p:nvPr>
            <p:ph type="sldNum" sz="quarter" idx="10"/>
          </p:nvPr>
        </p:nvSpPr>
        <p:spPr/>
        <p:txBody>
          <a:bodyPr/>
          <a:lstStyle/>
          <a:p>
            <a:pPr>
              <a:defRPr/>
            </a:pPr>
            <a:fld id="{0C0D15A2-9D75-444A-B296-73CD2A87AC23}" type="slidenum">
              <a:rPr lang="nl-NL">
                <a:solidFill>
                  <a:prstClr val="black"/>
                </a:solidFill>
              </a:rPr>
              <a:pPr>
                <a:defRPr/>
              </a:pPr>
              <a:t>19</a:t>
            </a:fld>
            <a:endParaRPr lang="nl-NL">
              <a:solidFill>
                <a:prstClr val="black"/>
              </a:solidFill>
            </a:endParaRPr>
          </a:p>
        </p:txBody>
      </p:sp>
    </p:spTree>
    <p:extLst>
      <p:ext uri="{BB962C8B-B14F-4D97-AF65-F5344CB8AC3E}">
        <p14:creationId xmlns:p14="http://schemas.microsoft.com/office/powerpoint/2010/main" val="12534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Toelichting</a:t>
            </a:r>
            <a:r>
              <a:rPr lang="nl-BE" baseline="0" dirty="0"/>
              <a:t> bij cartoon:</a:t>
            </a:r>
            <a:endParaRPr lang="nl-BE" dirty="0"/>
          </a:p>
          <a:p>
            <a:pPr defTabSz="882213">
              <a:defRPr/>
            </a:pPr>
            <a:r>
              <a:rPr lang="nl-BE" dirty="0"/>
              <a:t>Kinderen kijken</a:t>
            </a:r>
            <a:r>
              <a:rPr lang="nl-BE" baseline="0" dirty="0"/>
              <a:t> niet per discipline. Kind benaderen in de zone van de naaste ontwikkeling. </a:t>
            </a:r>
            <a:endParaRPr lang="nl-BE" dirty="0"/>
          </a:p>
          <a:p>
            <a:r>
              <a:rPr lang="nl-BE" baseline="0" dirty="0"/>
              <a:t>Overlegmomenten: iedereen vanuit eigen petje…nood aan afstemming!</a:t>
            </a:r>
          </a:p>
          <a:p>
            <a:endParaRPr lang="nl-BE" baseline="0" dirty="0"/>
          </a:p>
        </p:txBody>
      </p:sp>
      <p:sp>
        <p:nvSpPr>
          <p:cNvPr id="5" name="Tijdelijke aanduiding voor dianummer 4"/>
          <p:cNvSpPr>
            <a:spLocks noGrp="1"/>
          </p:cNvSpPr>
          <p:nvPr>
            <p:ph type="sldNum" sz="quarter" idx="10"/>
          </p:nvPr>
        </p:nvSpPr>
        <p:spPr/>
        <p:txBody>
          <a:bodyPr/>
          <a:lstStyle/>
          <a:p>
            <a:pPr>
              <a:defRPr/>
            </a:pPr>
            <a:fld id="{0C0D15A2-9D75-444A-B296-73CD2A87AC23}" type="slidenum">
              <a:rPr lang="nl-NL">
                <a:solidFill>
                  <a:prstClr val="black"/>
                </a:solidFill>
              </a:rPr>
              <a:pPr>
                <a:defRPr/>
              </a:pPr>
              <a:t>20</a:t>
            </a:fld>
            <a:endParaRPr lang="nl-NL">
              <a:solidFill>
                <a:prstClr val="black"/>
              </a:solidFill>
            </a:endParaRPr>
          </a:p>
        </p:txBody>
      </p:sp>
    </p:spTree>
    <p:extLst>
      <p:ext uri="{BB962C8B-B14F-4D97-AF65-F5344CB8AC3E}">
        <p14:creationId xmlns:p14="http://schemas.microsoft.com/office/powerpoint/2010/main" val="134576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5" name="Tijdelijke aanduiding voor dianummer 4"/>
          <p:cNvSpPr>
            <a:spLocks noGrp="1"/>
          </p:cNvSpPr>
          <p:nvPr>
            <p:ph type="sldNum" sz="quarter" idx="10"/>
          </p:nvPr>
        </p:nvSpPr>
        <p:spPr/>
        <p:txBody>
          <a:bodyPr/>
          <a:lstStyle/>
          <a:p>
            <a:pPr>
              <a:defRPr/>
            </a:pPr>
            <a:fld id="{0C0D15A2-9D75-444A-B296-73CD2A87AC23}" type="slidenum">
              <a:rPr lang="nl-NL">
                <a:solidFill>
                  <a:prstClr val="black"/>
                </a:solidFill>
              </a:rPr>
              <a:pPr>
                <a:defRPr/>
              </a:pPr>
              <a:t>21</a:t>
            </a:fld>
            <a:endParaRPr lang="nl-NL">
              <a:solidFill>
                <a:prstClr val="black"/>
              </a:solidFill>
            </a:endParaRPr>
          </a:p>
        </p:txBody>
      </p:sp>
    </p:spTree>
    <p:extLst>
      <p:ext uri="{BB962C8B-B14F-4D97-AF65-F5344CB8AC3E}">
        <p14:creationId xmlns:p14="http://schemas.microsoft.com/office/powerpoint/2010/main" val="406256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fragment</a:t>
            </a:r>
            <a:r>
              <a:rPr lang="nl-BE" baseline="0" dirty="0"/>
              <a:t> is te bekijken via </a:t>
            </a:r>
            <a:r>
              <a:rPr lang="nl-BE" dirty="0">
                <a:hlinkClick r:id="rId3"/>
              </a:rPr>
              <a:t>https://www.dailymotion.com/video/x2zwuwl</a:t>
            </a:r>
            <a:r>
              <a:rPr lang="nl-BE" dirty="0"/>
              <a:t>.</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t>22</a:t>
            </a:fld>
            <a:endParaRPr lang="nl-NL"/>
          </a:p>
        </p:txBody>
      </p:sp>
    </p:spTree>
    <p:extLst>
      <p:ext uri="{BB962C8B-B14F-4D97-AF65-F5344CB8AC3E}">
        <p14:creationId xmlns:p14="http://schemas.microsoft.com/office/powerpoint/2010/main" val="150949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interessant om na de brainstorm</a:t>
            </a:r>
            <a:r>
              <a:rPr lang="nl-NL" baseline="0" dirty="0"/>
              <a:t> een terugkoppeling te doen. Zo krijg je zicht op wat inclusie, diversiteit en verbindende samenwerking voor de studenten betekent, en kan je dit eventueel nog open trekken. Mogelijke richtvragen:</a:t>
            </a:r>
          </a:p>
          <a:p>
            <a:pPr marL="285750" indent="-285750">
              <a:buFont typeface="Arial" charset="0"/>
              <a:buChar char="•"/>
            </a:pPr>
            <a:r>
              <a:rPr lang="nl-NL" sz="1000" kern="1200" dirty="0">
                <a:solidFill>
                  <a:schemeClr val="tx1"/>
                </a:solidFill>
                <a:latin typeface="+mn-lt"/>
                <a:ea typeface="+mn-ea"/>
                <a:cs typeface="+mn-cs"/>
              </a:rPr>
              <a:t>Wat is je bijgebleven?</a:t>
            </a:r>
          </a:p>
          <a:p>
            <a:pPr marL="285750" indent="-285750">
              <a:buFont typeface="Arial" charset="0"/>
              <a:buChar char="•"/>
            </a:pPr>
            <a:r>
              <a:rPr lang="nl-NL" sz="1000" kern="1200" dirty="0">
                <a:solidFill>
                  <a:schemeClr val="tx1"/>
                </a:solidFill>
                <a:latin typeface="+mn-lt"/>
                <a:ea typeface="+mn-ea"/>
                <a:cs typeface="+mn-cs"/>
              </a:rPr>
              <a:t>Wat kwam zoal naar voor?</a:t>
            </a:r>
          </a:p>
          <a:p>
            <a:pPr marL="285750" indent="-285750">
              <a:buFont typeface="Arial" charset="0"/>
              <a:buChar char="•"/>
            </a:pPr>
            <a:r>
              <a:rPr lang="nl-NL" sz="1000" kern="1200" dirty="0">
                <a:solidFill>
                  <a:schemeClr val="tx1"/>
                </a:solidFill>
                <a:latin typeface="+mn-lt"/>
                <a:ea typeface="+mn-ea"/>
                <a:cs typeface="+mn-cs"/>
              </a:rPr>
              <a:t>Wat leert ons dit over hoe wij een inclusieve leeromgeving, diversiteit, verbindend samenwerken zien?</a:t>
            </a:r>
          </a:p>
          <a:p>
            <a:pPr marL="285750" indent="-285750">
              <a:buFont typeface="Arial" charset="0"/>
              <a:buChar char="•"/>
            </a:pPr>
            <a:r>
              <a:rPr lang="nl-NL" sz="1000" kern="1200" dirty="0">
                <a:solidFill>
                  <a:schemeClr val="tx1"/>
                </a:solidFill>
                <a:latin typeface="+mn-lt"/>
                <a:ea typeface="+mn-ea"/>
                <a:cs typeface="+mn-cs"/>
              </a:rPr>
              <a:t>Voorbeelden?</a:t>
            </a:r>
          </a:p>
          <a:p>
            <a:pPr marL="285750" indent="-285750">
              <a:buFont typeface="Arial" charset="0"/>
              <a:buChar char="•"/>
            </a:pPr>
            <a:endParaRPr lang="nl-NL" sz="1000" kern="1200" dirty="0">
              <a:solidFill>
                <a:schemeClr val="tx1"/>
              </a:solidFill>
              <a:latin typeface="+mn-lt"/>
              <a:ea typeface="+mn-ea"/>
              <a:cs typeface="+mn-cs"/>
            </a:endParaRPr>
          </a:p>
          <a:p>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23</a:t>
            </a:fld>
            <a:endParaRPr lang="nl-BE"/>
          </a:p>
        </p:txBody>
      </p:sp>
    </p:spTree>
    <p:extLst>
      <p:ext uri="{BB962C8B-B14F-4D97-AF65-F5344CB8AC3E}">
        <p14:creationId xmlns:p14="http://schemas.microsoft.com/office/powerpoint/2010/main" val="185294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Het is interessant om de</a:t>
            </a:r>
            <a:r>
              <a:rPr lang="nl-BE" sz="1200" kern="1200" baseline="0" dirty="0">
                <a:solidFill>
                  <a:schemeClr val="tx1"/>
                </a:solidFill>
                <a:effectLst/>
                <a:latin typeface="+mn-lt"/>
                <a:ea typeface="+mn-ea"/>
                <a:cs typeface="+mn-cs"/>
              </a:rPr>
              <a:t> studenten hun</a:t>
            </a:r>
            <a:r>
              <a:rPr lang="nl-BE" sz="1200" kern="1200" dirty="0">
                <a:solidFill>
                  <a:schemeClr val="tx1"/>
                </a:solidFill>
                <a:effectLst/>
                <a:latin typeface="+mn-lt"/>
                <a:ea typeface="+mn-ea"/>
                <a:cs typeface="+mn-cs"/>
              </a:rPr>
              <a:t> visie eens te laten </a:t>
            </a:r>
            <a:r>
              <a:rPr lang="nl-BE" sz="1200" b="1" kern="1200" dirty="0">
                <a:solidFill>
                  <a:schemeClr val="tx1"/>
                </a:solidFill>
                <a:effectLst/>
                <a:latin typeface="+mn-lt"/>
                <a:ea typeface="+mn-ea"/>
                <a:cs typeface="+mn-cs"/>
              </a:rPr>
              <a:t>toetsen</a:t>
            </a:r>
            <a:r>
              <a:rPr lang="nl-BE" sz="1200" kern="1200" dirty="0">
                <a:solidFill>
                  <a:schemeClr val="tx1"/>
                </a:solidFill>
                <a:effectLst/>
                <a:latin typeface="+mn-lt"/>
                <a:ea typeface="+mn-ea"/>
                <a:cs typeface="+mn-cs"/>
              </a:rPr>
              <a:t> aan wat wetenschappers en andere partners erover zeggen. Dat vind</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ke</a:t>
            </a:r>
            <a:r>
              <a:rPr lang="nl-BE" sz="1200" kern="1200" dirty="0">
                <a:solidFill>
                  <a:schemeClr val="tx1"/>
                </a:solidFill>
                <a:effectLst/>
                <a:latin typeface="+mn-lt"/>
                <a:ea typeface="+mn-ea"/>
                <a:cs typeface="+mn-cs"/>
              </a:rPr>
              <a:t> onder de </a:t>
            </a:r>
            <a:r>
              <a:rPr lang="nl-BE" sz="1200" b="1" kern="1200" dirty="0">
                <a:solidFill>
                  <a:schemeClr val="tx1"/>
                </a:solidFill>
                <a:effectLst/>
                <a:latin typeface="+mn-lt"/>
                <a:ea typeface="+mn-ea"/>
                <a:cs typeface="+mn-cs"/>
              </a:rPr>
              <a:t>inclusieve bril</a:t>
            </a:r>
            <a:r>
              <a:rPr lang="nl-BE" sz="1200" kern="1200" dirty="0">
                <a:solidFill>
                  <a:schemeClr val="tx1"/>
                </a:solidFill>
                <a:effectLst/>
                <a:latin typeface="+mn-lt"/>
                <a:ea typeface="+mn-ea"/>
                <a:cs typeface="+mn-cs"/>
              </a:rPr>
              <a:t>  op inclusie, diversiteit en verbindend samenwerk in het online kenniscentrum van </a:t>
            </a:r>
            <a:r>
              <a:rPr lang="nl-BE" sz="1200" kern="1200" dirty="0" err="1">
                <a:solidFill>
                  <a:schemeClr val="tx1"/>
                </a:solidFill>
                <a:effectLst/>
                <a:latin typeface="+mn-lt"/>
                <a:ea typeface="+mn-ea"/>
                <a:cs typeface="+mn-cs"/>
              </a:rPr>
              <a:t>Potential</a:t>
            </a:r>
            <a:r>
              <a:rPr lang="nl-BE" sz="1200" kern="1200" dirty="0">
                <a:solidFill>
                  <a:schemeClr val="tx1"/>
                </a:solidFill>
                <a:effectLst/>
                <a:latin typeface="+mn-lt"/>
                <a:ea typeface="+mn-ea"/>
                <a:cs typeface="+mn-cs"/>
              </a:rPr>
              <a:t>.</a:t>
            </a:r>
            <a:r>
              <a:rPr lang="nl-BE" sz="1200" kern="1200" baseline="0" dirty="0">
                <a:solidFill>
                  <a:schemeClr val="tx1"/>
                </a:solidFill>
                <a:effectLst/>
                <a:latin typeface="+mn-lt"/>
                <a:ea typeface="+mn-ea"/>
                <a:cs typeface="+mn-cs"/>
              </a:rPr>
              <a:t> Je kan hiervoor tijd in de les voorzien, of je kan dit als huiswerkopdracht meegeven.</a:t>
            </a:r>
          </a:p>
          <a:p>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24</a:t>
            </a:fld>
            <a:endParaRPr lang="nl-BE"/>
          </a:p>
        </p:txBody>
      </p:sp>
    </p:spTree>
    <p:extLst>
      <p:ext uri="{BB962C8B-B14F-4D97-AF65-F5344CB8AC3E}">
        <p14:creationId xmlns:p14="http://schemas.microsoft.com/office/powerpoint/2010/main" val="275490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Dit</a:t>
            </a:r>
            <a:r>
              <a:rPr lang="nl-BE" baseline="0" dirty="0"/>
              <a:t> kennismakingsfilmpje kan je eventueel ook al op voorhand aan de studenten bezorgen als vooropdracht.</a:t>
            </a:r>
            <a:endParaRPr lang="nl-BE" dirty="0"/>
          </a:p>
        </p:txBody>
      </p:sp>
      <p:sp>
        <p:nvSpPr>
          <p:cNvPr id="4" name="Tijdelijke aanduiding voor dianummer 3"/>
          <p:cNvSpPr>
            <a:spLocks noGrp="1"/>
          </p:cNvSpPr>
          <p:nvPr>
            <p:ph type="sldNum" sz="quarter" idx="10"/>
          </p:nvPr>
        </p:nvSpPr>
        <p:spPr/>
        <p:txBody>
          <a:bodyPr/>
          <a:lstStyle/>
          <a:p>
            <a:fld id="{E131871E-D662-4CDA-91F8-BD6B798CB92E}" type="slidenum">
              <a:rPr lang="nl-BE" smtClean="0"/>
              <a:t>4</a:t>
            </a:fld>
            <a:endParaRPr lang="nl-BE"/>
          </a:p>
        </p:txBody>
      </p:sp>
    </p:spTree>
    <p:extLst>
      <p:ext uri="{BB962C8B-B14F-4D97-AF65-F5344CB8AC3E}">
        <p14:creationId xmlns:p14="http://schemas.microsoft.com/office/powerpoint/2010/main" val="2029964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232D673-EAC2-4082-9481-3D89B482FDFC}" type="slidenum">
              <a:rPr lang="nl-BE" smtClean="0"/>
              <a:t>25</a:t>
            </a:fld>
            <a:endParaRPr lang="nl-BE"/>
          </a:p>
        </p:txBody>
      </p:sp>
    </p:spTree>
    <p:extLst>
      <p:ext uri="{BB962C8B-B14F-4D97-AF65-F5344CB8AC3E}">
        <p14:creationId xmlns:p14="http://schemas.microsoft.com/office/powerpoint/2010/main" val="68748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26</a:t>
            </a:fld>
            <a:endParaRPr lang="nl-BE"/>
          </a:p>
        </p:txBody>
      </p:sp>
    </p:spTree>
    <p:extLst>
      <p:ext uri="{BB962C8B-B14F-4D97-AF65-F5344CB8AC3E}">
        <p14:creationId xmlns:p14="http://schemas.microsoft.com/office/powerpoint/2010/main" val="2606713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27</a:t>
            </a:fld>
            <a:endParaRPr lang="nl-BE"/>
          </a:p>
        </p:txBody>
      </p:sp>
    </p:spTree>
    <p:extLst>
      <p:ext uri="{BB962C8B-B14F-4D97-AF65-F5344CB8AC3E}">
        <p14:creationId xmlns:p14="http://schemas.microsoft.com/office/powerpoint/2010/main" val="294871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28</a:t>
            </a:fld>
            <a:endParaRPr lang="nl-BE"/>
          </a:p>
        </p:txBody>
      </p:sp>
    </p:spTree>
    <p:extLst>
      <p:ext uri="{BB962C8B-B14F-4D97-AF65-F5344CB8AC3E}">
        <p14:creationId xmlns:p14="http://schemas.microsoft.com/office/powerpoint/2010/main" val="412296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29</a:t>
            </a:fld>
            <a:endParaRPr lang="nl-BE">
              <a:solidFill>
                <a:prstClr val="black"/>
              </a:solidFill>
            </a:endParaRPr>
          </a:p>
        </p:txBody>
      </p:sp>
    </p:spTree>
    <p:extLst>
      <p:ext uri="{BB962C8B-B14F-4D97-AF65-F5344CB8AC3E}">
        <p14:creationId xmlns:p14="http://schemas.microsoft.com/office/powerpoint/2010/main" val="65996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deze werkvorm kan je je studenten plenair</a:t>
            </a:r>
            <a:r>
              <a:rPr lang="nl-BE" baseline="0" dirty="0"/>
              <a:t> naar de filmclips laten kijken en hen nadien in kleine groepjes laten uitwisselen over de clips aan de hand van de richtvragen. Je kan eventueel ook tablets voorzien, en de studenten in kleine groep de clips op tablet laten bekijken.</a:t>
            </a:r>
          </a:p>
          <a:p>
            <a:endParaRPr lang="nl-BE" baseline="0" dirty="0"/>
          </a:p>
          <a:p>
            <a:r>
              <a:rPr lang="nl-BE" baseline="0" dirty="0"/>
              <a:t>Op het platform zijn filmclips te downloaden, afhankelijk van de tijd kan je bepalen hoeveel filmclips jullie samen bekijken en bespreken. We hebben deze werkvorm diversiteit in beeld zo opgebouwd dat er eerst aan de studenten gevraagd wordt om zonder kader over de beelden te reflecteren (inductief), en in tweede instantie met een kijkader, (meer deductief). Als je zelf meer input wil geven, kan je deze volgorde ook omwisselen. </a:t>
            </a:r>
            <a:endParaRPr lang="nl-NL" dirty="0"/>
          </a:p>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val="205133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val="522068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dirty="0"/>
              <a:t>Op</a:t>
            </a:r>
            <a:r>
              <a:rPr lang="en-GB" baseline="0" dirty="0"/>
              <a:t> </a:t>
            </a:r>
            <a:r>
              <a:rPr lang="en-GB" baseline="0" dirty="0" err="1"/>
              <a:t>deze</a:t>
            </a:r>
            <a:r>
              <a:rPr lang="en-GB" baseline="0" dirty="0"/>
              <a:t> </a:t>
            </a:r>
            <a:r>
              <a:rPr lang="en-GB" baseline="0" dirty="0" err="1"/>
              <a:t>woordspinnen</a:t>
            </a:r>
            <a:r>
              <a:rPr lang="en-GB" baseline="0" dirty="0"/>
              <a:t> </a:t>
            </a:r>
            <a:r>
              <a:rPr lang="en-GB" baseline="0" dirty="0" err="1"/>
              <a:t>staan</a:t>
            </a:r>
            <a:r>
              <a:rPr lang="en-GB" baseline="0" dirty="0"/>
              <a:t> </a:t>
            </a:r>
            <a:r>
              <a:rPr lang="en-GB" baseline="0" dirty="0" err="1"/>
              <a:t>verschillende</a:t>
            </a:r>
            <a:r>
              <a:rPr lang="en-GB" baseline="0" dirty="0"/>
              <a:t> </a:t>
            </a:r>
            <a:r>
              <a:rPr lang="en-GB" baseline="0" dirty="0" err="1"/>
              <a:t>woorden</a:t>
            </a:r>
            <a:r>
              <a:rPr lang="en-GB" baseline="0" dirty="0"/>
              <a:t> die </a:t>
            </a:r>
            <a:r>
              <a:rPr lang="en-GB" baseline="0" dirty="0" err="1"/>
              <a:t>te</a:t>
            </a:r>
            <a:r>
              <a:rPr lang="en-GB" baseline="0" dirty="0"/>
              <a:t> </a:t>
            </a:r>
            <a:r>
              <a:rPr lang="en-GB" baseline="0" dirty="0" err="1"/>
              <a:t>maken</a:t>
            </a:r>
            <a:r>
              <a:rPr lang="en-GB" baseline="0" dirty="0"/>
              <a:t> </a:t>
            </a:r>
            <a:r>
              <a:rPr lang="en-GB" baseline="0" dirty="0" err="1"/>
              <a:t>hebben</a:t>
            </a:r>
            <a:r>
              <a:rPr lang="en-GB" baseline="0" dirty="0"/>
              <a:t> met </a:t>
            </a:r>
            <a:r>
              <a:rPr lang="en-GB" baseline="0" dirty="0" err="1"/>
              <a:t>leerkracht-leerlinginteracties</a:t>
            </a:r>
            <a:r>
              <a:rPr lang="en-GB" baseline="0" dirty="0"/>
              <a:t> </a:t>
            </a:r>
            <a:r>
              <a:rPr lang="en-GB" baseline="0" dirty="0" err="1"/>
              <a:t>en</a:t>
            </a:r>
            <a:r>
              <a:rPr lang="en-GB" baseline="0" dirty="0"/>
              <a:t> </a:t>
            </a:r>
            <a:r>
              <a:rPr lang="en-GB" baseline="0" dirty="0" err="1"/>
              <a:t>werkvormen</a:t>
            </a:r>
            <a:r>
              <a:rPr lang="en-GB" baseline="0" dirty="0"/>
              <a:t> </a:t>
            </a:r>
            <a:r>
              <a:rPr lang="en-GB" baseline="0" dirty="0" err="1"/>
              <a:t>en</a:t>
            </a:r>
            <a:r>
              <a:rPr lang="en-GB" baseline="0" dirty="0"/>
              <a:t> </a:t>
            </a:r>
            <a:r>
              <a:rPr lang="en-GB" baseline="0" dirty="0" err="1"/>
              <a:t>aanpak</a:t>
            </a:r>
            <a:r>
              <a:rPr lang="en-GB" baseline="0" dirty="0"/>
              <a:t> in </a:t>
            </a:r>
            <a:r>
              <a:rPr lang="en-GB" baseline="0" dirty="0" err="1"/>
              <a:t>functie</a:t>
            </a:r>
            <a:r>
              <a:rPr lang="en-GB" baseline="0" dirty="0"/>
              <a:t> van </a:t>
            </a:r>
            <a:r>
              <a:rPr lang="en-GB" baseline="0" dirty="0" err="1"/>
              <a:t>inclusieve</a:t>
            </a:r>
            <a:r>
              <a:rPr lang="en-GB" baseline="0" dirty="0"/>
              <a:t> </a:t>
            </a:r>
            <a:r>
              <a:rPr lang="en-GB" baseline="0" dirty="0" err="1"/>
              <a:t>leeromgevingen</a:t>
            </a:r>
            <a:r>
              <a:rPr lang="en-GB" baseline="0" dirty="0"/>
              <a:t>. </a:t>
            </a:r>
            <a:r>
              <a:rPr lang="en-GB" baseline="0" dirty="0" err="1"/>
              <a:t>Dit</a:t>
            </a:r>
            <a:r>
              <a:rPr lang="en-GB" baseline="0" dirty="0"/>
              <a:t> </a:t>
            </a:r>
            <a:r>
              <a:rPr lang="en-GB" baseline="0" dirty="0" err="1"/>
              <a:t>zijn</a:t>
            </a:r>
            <a:r>
              <a:rPr lang="en-GB" baseline="0" dirty="0"/>
              <a:t> </a:t>
            </a:r>
            <a:r>
              <a:rPr lang="en-GB" baseline="0" dirty="0" err="1"/>
              <a:t>belangrijke</a:t>
            </a:r>
            <a:r>
              <a:rPr lang="en-GB" baseline="0" dirty="0"/>
              <a:t> </a:t>
            </a:r>
            <a:r>
              <a:rPr lang="en-GB" baseline="0" dirty="0" err="1"/>
              <a:t>aspecten</a:t>
            </a:r>
            <a:r>
              <a:rPr lang="en-GB" baseline="0" dirty="0"/>
              <a:t> die </a:t>
            </a:r>
            <a:r>
              <a:rPr lang="en-GB" baseline="0" dirty="0" err="1"/>
              <a:t>voortkomen</a:t>
            </a:r>
            <a:r>
              <a:rPr lang="en-GB" baseline="0" dirty="0"/>
              <a:t> </a:t>
            </a:r>
            <a:r>
              <a:rPr lang="en-GB" baseline="0" dirty="0" err="1"/>
              <a:t>uit</a:t>
            </a:r>
            <a:r>
              <a:rPr lang="en-GB" baseline="0" dirty="0"/>
              <a:t> </a:t>
            </a:r>
            <a:r>
              <a:rPr lang="en-GB" baseline="0" dirty="0" err="1"/>
              <a:t>onderzoek</a:t>
            </a:r>
            <a:r>
              <a:rPr lang="en-GB" baseline="0" dirty="0"/>
              <a:t>, </a:t>
            </a:r>
            <a:r>
              <a:rPr lang="en-GB" baseline="0" dirty="0" err="1"/>
              <a:t>en</a:t>
            </a:r>
            <a:r>
              <a:rPr lang="en-GB" baseline="0" dirty="0"/>
              <a:t> </a:t>
            </a:r>
            <a:r>
              <a:rPr lang="en-GB" baseline="0" dirty="0" err="1"/>
              <a:t>wanneer</a:t>
            </a:r>
            <a:r>
              <a:rPr lang="en-GB" baseline="0" dirty="0"/>
              <a:t> we </a:t>
            </a:r>
            <a:r>
              <a:rPr lang="en-GB" baseline="0" dirty="0" err="1"/>
              <a:t>hiernaar</a:t>
            </a:r>
            <a:r>
              <a:rPr lang="en-GB" baseline="0" dirty="0"/>
              <a:t> </a:t>
            </a:r>
            <a:r>
              <a:rPr lang="en-GB" baseline="0" dirty="0" err="1"/>
              <a:t>vroegen</a:t>
            </a:r>
            <a:r>
              <a:rPr lang="en-GB" baseline="0" dirty="0"/>
              <a:t> </a:t>
            </a:r>
            <a:r>
              <a:rPr lang="en-GB" baseline="0" dirty="0" err="1"/>
              <a:t>bij</a:t>
            </a:r>
            <a:r>
              <a:rPr lang="en-GB" baseline="0" dirty="0"/>
              <a:t> </a:t>
            </a:r>
            <a:r>
              <a:rPr lang="en-GB" baseline="0" dirty="0" err="1"/>
              <a:t>een</a:t>
            </a:r>
            <a:r>
              <a:rPr lang="en-GB" baseline="0" dirty="0"/>
              <a:t> </a:t>
            </a:r>
            <a:r>
              <a:rPr lang="en-GB" baseline="0" dirty="0" err="1"/>
              <a:t>brede</a:t>
            </a:r>
            <a:r>
              <a:rPr lang="en-GB" baseline="0" dirty="0"/>
              <a:t> </a:t>
            </a:r>
            <a:r>
              <a:rPr lang="en-GB" baseline="0" dirty="0" err="1"/>
              <a:t>groep</a:t>
            </a:r>
            <a:r>
              <a:rPr lang="en-GB" baseline="0" dirty="0"/>
              <a:t> van </a:t>
            </a:r>
            <a:r>
              <a:rPr lang="en-GB" baseline="0" dirty="0" err="1"/>
              <a:t>onderwijsprofessionals</a:t>
            </a:r>
            <a:r>
              <a:rPr lang="en-GB" baseline="0" dirty="0"/>
              <a:t>. </a:t>
            </a:r>
          </a:p>
          <a:p>
            <a:pPr marL="0" indent="0" algn="l">
              <a:buFontTx/>
              <a:buNone/>
            </a:pPr>
            <a:r>
              <a:rPr lang="en-GB" baseline="0" dirty="0"/>
              <a:t>De </a:t>
            </a:r>
            <a:r>
              <a:rPr lang="en-GB" baseline="0" dirty="0" err="1"/>
              <a:t>woordspinnen</a:t>
            </a:r>
            <a:r>
              <a:rPr lang="en-GB" baseline="0" dirty="0"/>
              <a:t> </a:t>
            </a:r>
            <a:r>
              <a:rPr lang="en-GB" baseline="0" dirty="0" err="1"/>
              <a:t>zijn</a:t>
            </a:r>
            <a:r>
              <a:rPr lang="en-GB" baseline="0" dirty="0"/>
              <a:t> </a:t>
            </a:r>
            <a:r>
              <a:rPr lang="en-GB" baseline="0" dirty="0" err="1"/>
              <a:t>ook</a:t>
            </a:r>
            <a:r>
              <a:rPr lang="en-GB" baseline="0" dirty="0"/>
              <a:t> </a:t>
            </a:r>
            <a:r>
              <a:rPr lang="en-GB" baseline="0" dirty="0" err="1"/>
              <a:t>als</a:t>
            </a:r>
            <a:r>
              <a:rPr lang="en-GB" baseline="0" dirty="0"/>
              <a:t> </a:t>
            </a:r>
            <a:r>
              <a:rPr lang="en-GB" baseline="0" dirty="0" err="1"/>
              <a:t>werkdocument</a:t>
            </a:r>
            <a:r>
              <a:rPr lang="en-GB" baseline="0" dirty="0"/>
              <a:t> </a:t>
            </a:r>
            <a:r>
              <a:rPr lang="en-GB" baseline="0" dirty="0" err="1"/>
              <a:t>te</a:t>
            </a:r>
            <a:r>
              <a:rPr lang="en-GB" baseline="0" dirty="0"/>
              <a:t> </a:t>
            </a:r>
            <a:r>
              <a:rPr lang="en-GB" baseline="0" dirty="0" err="1"/>
              <a:t>downloaden</a:t>
            </a:r>
            <a:r>
              <a:rPr lang="en-GB" baseline="0" dirty="0"/>
              <a:t> op het platform. </a:t>
            </a:r>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32</a:t>
            </a:fld>
            <a:endParaRPr lang="nl-BE">
              <a:solidFill>
                <a:prstClr val="black"/>
              </a:solidFill>
            </a:endParaRPr>
          </a:p>
        </p:txBody>
      </p:sp>
    </p:spTree>
    <p:extLst>
      <p:ext uri="{BB962C8B-B14F-4D97-AF65-F5344CB8AC3E}">
        <p14:creationId xmlns:p14="http://schemas.microsoft.com/office/powerpoint/2010/main" val="1323955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33</a:t>
            </a:fld>
            <a:endParaRPr lang="nl-BE">
              <a:solidFill>
                <a:prstClr val="black"/>
              </a:solidFill>
            </a:endParaRPr>
          </a:p>
        </p:txBody>
      </p:sp>
    </p:spTree>
    <p:extLst>
      <p:ext uri="{BB962C8B-B14F-4D97-AF65-F5344CB8AC3E}">
        <p14:creationId xmlns:p14="http://schemas.microsoft.com/office/powerpoint/2010/main" val="259853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a:t>
            </a:r>
            <a:r>
              <a:rPr lang="nl-BE" baseline="0" dirty="0"/>
              <a:t> studenten bekijken de filmclips opnieuw, maar deze keer vanuit de woordspinnen (als een soort van kijkkaders). Ze wisselen hierover opnieuw uit en kunnen tips en tops aanvullen.</a:t>
            </a:r>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34</a:t>
            </a:fld>
            <a:endParaRPr lang="nl-NL">
              <a:solidFill>
                <a:prstClr val="black"/>
              </a:solidFill>
            </a:endParaRPr>
          </a:p>
        </p:txBody>
      </p:sp>
    </p:spTree>
    <p:extLst>
      <p:ext uri="{BB962C8B-B14F-4D97-AF65-F5344CB8AC3E}">
        <p14:creationId xmlns:p14="http://schemas.microsoft.com/office/powerpoint/2010/main" val="52432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t>6</a:t>
            </a:fld>
            <a:endParaRPr lang="nl-BE"/>
          </a:p>
        </p:txBody>
      </p:sp>
    </p:spTree>
    <p:extLst>
      <p:ext uri="{BB962C8B-B14F-4D97-AF65-F5344CB8AC3E}">
        <p14:creationId xmlns:p14="http://schemas.microsoft.com/office/powerpoint/2010/main" val="3763547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35</a:t>
            </a:fld>
            <a:endParaRPr lang="nl-BE">
              <a:solidFill>
                <a:prstClr val="black"/>
              </a:solidFill>
            </a:endParaRPr>
          </a:p>
        </p:txBody>
      </p:sp>
    </p:spTree>
    <p:extLst>
      <p:ext uri="{BB962C8B-B14F-4D97-AF65-F5344CB8AC3E}">
        <p14:creationId xmlns:p14="http://schemas.microsoft.com/office/powerpoint/2010/main" val="6029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 laatste fase</a:t>
            </a:r>
            <a:r>
              <a:rPr lang="nl-BE" baseline="0" dirty="0"/>
              <a:t> willen we de studenten uitdagen om een eigen leervraag of doel te verwoorden. Nadat ze heel gericht naar de filmclips hebben gekeken vanuit de twee woordspinnen, kunnen ze op basis van die spinnen eerst voor zichzelf nadenken over hun eigen sterktes en uitdagingen. Dit kunnen ze ook aanduiden op de woordspinnen.</a:t>
            </a:r>
            <a:endParaRPr lang="nl-NL" baseline="0" dirty="0"/>
          </a:p>
          <a:p>
            <a:r>
              <a:rPr lang="nl-NL" baseline="0" dirty="0"/>
              <a:t>Ze denken ook individueel na over een leervraag of doel. Vanuit de eigen sterktes/uitdagingen zal hun leervraag/doel gerichter zijn. Welke leervraag/doel hebben ze concreet voor ogen? </a:t>
            </a:r>
          </a:p>
          <a:p>
            <a:r>
              <a:rPr lang="nl-BE" baseline="0" dirty="0"/>
              <a:t>Je kan hierbij aan studenten meegeven dat hun leervraag/doel gelinkt moet zijn aan het creëren van inclusieve leeromgevingen. </a:t>
            </a:r>
            <a:r>
              <a:rPr lang="nl-NL" baseline="0" dirty="0"/>
              <a:t>Een leervraag is een vraag die ertoe doet. Het is een vraag waarvan je denkt: als ik die kan beantwoorden, dan kan dat mijzelf, de leerlingen, ouders, collega’s … veel opleveren. Je kan je vraag ook meteen formuleren in de vorm van een doel: iets wat je anders zou willen doorheen of tegen het einde van dit schooljaar. Wat wil ik leren, waar wil ik verder in groeien? </a:t>
            </a:r>
            <a:endParaRPr lang="nl-BE" baseline="0"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36</a:t>
            </a:fld>
            <a:endParaRPr lang="nl-NL">
              <a:solidFill>
                <a:prstClr val="black"/>
              </a:solidFill>
            </a:endParaRPr>
          </a:p>
        </p:txBody>
      </p:sp>
    </p:spTree>
    <p:extLst>
      <p:ext uri="{BB962C8B-B14F-4D97-AF65-F5344CB8AC3E}">
        <p14:creationId xmlns:p14="http://schemas.microsoft.com/office/powerpoint/2010/main" val="641812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Indien er nog tijd over is, is het leerrijk om even met de buur uit te wisselen over de leervraag die werd geformuleerd. De luisteraar kan zich richten op volgende bijvragen. Dit zal al ondersteunend zijn om meer doelgericht na te denken over de eigen leervraag/doel.</a:t>
            </a:r>
          </a:p>
          <a:p>
            <a:endParaRPr lang="nl-BE" baseline="0"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37</a:t>
            </a:fld>
            <a:endParaRPr lang="nl-NL">
              <a:solidFill>
                <a:prstClr val="black"/>
              </a:solidFill>
            </a:endParaRPr>
          </a:p>
        </p:txBody>
      </p:sp>
    </p:spTree>
    <p:extLst>
      <p:ext uri="{BB962C8B-B14F-4D97-AF65-F5344CB8AC3E}">
        <p14:creationId xmlns:p14="http://schemas.microsoft.com/office/powerpoint/2010/main" val="144183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46CCD3-F97A-4F71-A1D9-BBB7052A7FFA}" type="slidenum">
              <a:rPr lang="nl-BE" smtClean="0"/>
              <a:t>7</a:t>
            </a:fld>
            <a:endParaRPr lang="nl-BE"/>
          </a:p>
        </p:txBody>
      </p:sp>
    </p:spTree>
    <p:extLst>
      <p:ext uri="{BB962C8B-B14F-4D97-AF65-F5344CB8AC3E}">
        <p14:creationId xmlns:p14="http://schemas.microsoft.com/office/powerpoint/2010/main" val="377851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946CCD3-F97A-4F71-A1D9-BBB7052A7FFA}" type="slidenum">
              <a:rPr lang="nl-BE" smtClean="0"/>
              <a:t>8</a:t>
            </a:fld>
            <a:endParaRPr lang="nl-BE"/>
          </a:p>
        </p:txBody>
      </p:sp>
    </p:spTree>
    <p:extLst>
      <p:ext uri="{BB962C8B-B14F-4D97-AF65-F5344CB8AC3E}">
        <p14:creationId xmlns:p14="http://schemas.microsoft.com/office/powerpoint/2010/main" val="427759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Als opener voorzien we een korte werkvorm. Je vraagt aan je studenten twee sporten, twee gerechten en twee huishoudelijke taken. Daarmee kan je wat als zinnen maken, bijvoorbeeld wat als inclusie zou zijn zoals een pizza? Het is de bedoeling om daarna de redenering sluitend te maken. Wat betekent het dan wanneer inclusie zou zijn zoals een pizza? Bijv. Je kan het beleggen met heel verschillende ingrediënten en het smaakt naar meer.</a:t>
            </a:r>
          </a:p>
          <a:p>
            <a:endParaRPr lang="nl-BE" baseline="0" dirty="0"/>
          </a:p>
          <a:p>
            <a:r>
              <a:rPr lang="nl-BE" baseline="0" dirty="0"/>
              <a:t>Optioneel: voor het geval studenten in een vast groepje in deze lessenreeks samenwerken, kan je in deze fase ook nog even tijd voorzien voor kennismaking. Dit kan je bijvoorbeeld doen aan de hand van een speeddate, met vragen die het thema diversiteit aansnijden, bijvoorbeeld vertel eens wanneer jij het gevoel had dat je erg verschilde van je vrienden, zoek met je gesprekspartner iets waarin je hetzelfde bent, zoek iets waarin je van elkaar verschilt,…</a:t>
            </a:r>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11139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624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deze fase is het de bedoeling dat de studenten uitwisselen over de betekenis</a:t>
            </a:r>
            <a:r>
              <a:rPr lang="nl-BE" baseline="0" dirty="0"/>
              <a:t> van</a:t>
            </a:r>
            <a:r>
              <a:rPr lang="nl-BE" dirty="0"/>
              <a:t> diversiteit, verbindend samenwerken en inclusieve leeromgeving. </a:t>
            </a:r>
            <a:r>
              <a:rPr lang="nl-NL" dirty="0"/>
              <a:t>Om de realiteit op vlak van inclusie in beeld te krijgen, richt</a:t>
            </a:r>
            <a:r>
              <a:rPr lang="nl-NL" baseline="0" dirty="0"/>
              <a:t> je de studenten</a:t>
            </a:r>
            <a:r>
              <a:rPr lang="nl-NL" dirty="0"/>
              <a:t> op vier cirkels. Daarbij vertrekken</a:t>
            </a:r>
            <a:r>
              <a:rPr lang="nl-NL" baseline="0" dirty="0"/>
              <a:t> ze</a:t>
            </a:r>
            <a:r>
              <a:rPr lang="nl-NL" dirty="0"/>
              <a:t> dichtbij henzelf en deinen steeds verder uit.</a:t>
            </a:r>
          </a:p>
          <a:p>
            <a:endParaRPr lang="nl-NL" dirty="0"/>
          </a:p>
          <a:p>
            <a:r>
              <a:rPr lang="nl-NL" dirty="0"/>
              <a:t>1.	Als persoon: door welke ervaringen wordt je eigen kijk op inclusie en diversiteit gekleurd?</a:t>
            </a:r>
          </a:p>
          <a:p>
            <a:r>
              <a:rPr lang="nl-NL" dirty="0"/>
              <a:t>2.	Als leerkracht in de klas: hoe waardeer je en benut je de diversiteit in de klaspraktijk?</a:t>
            </a:r>
          </a:p>
          <a:p>
            <a:r>
              <a:rPr lang="nl-NL" dirty="0"/>
              <a:t>3.	Als team: hoe kan je verbindend samenwerken in een</a:t>
            </a:r>
            <a:r>
              <a:rPr lang="nl-NL" baseline="0" dirty="0"/>
              <a:t> school</a:t>
            </a:r>
            <a:r>
              <a:rPr lang="nl-NL" dirty="0"/>
              <a:t>team en met andere partners?</a:t>
            </a:r>
          </a:p>
          <a:p>
            <a:r>
              <a:rPr lang="nl-NL" dirty="0"/>
              <a:t>4.	Als school in de samenleving: hoe kijken ouders en andere betrokkenen in de samenleving naar scholen?</a:t>
            </a:r>
          </a:p>
          <a:p>
            <a:endParaRPr lang="nl-NL" dirty="0"/>
          </a:p>
          <a:p>
            <a:r>
              <a:rPr lang="nl-NL" dirty="0"/>
              <a:t>Deze werkvorm bevat vier opdrachten die helpen om die vier cirkels te verkennen:</a:t>
            </a:r>
          </a:p>
          <a:p>
            <a:r>
              <a:rPr lang="nl-NL" dirty="0"/>
              <a:t>-	Mijn inclusieve bril</a:t>
            </a:r>
          </a:p>
          <a:p>
            <a:r>
              <a:rPr lang="nl-NL" dirty="0"/>
              <a:t>-	Blik op diversiteit in de klas</a:t>
            </a:r>
          </a:p>
          <a:p>
            <a:r>
              <a:rPr lang="nl-NL" dirty="0"/>
              <a:t>-	Teamwork </a:t>
            </a:r>
            <a:r>
              <a:rPr lang="nl-NL" dirty="0" err="1"/>
              <a:t>to</a:t>
            </a:r>
            <a:r>
              <a:rPr lang="nl-NL" dirty="0"/>
              <a:t> make a </a:t>
            </a:r>
            <a:r>
              <a:rPr lang="nl-NL" dirty="0" err="1"/>
              <a:t>dream</a:t>
            </a:r>
            <a:r>
              <a:rPr lang="nl-NL" dirty="0"/>
              <a:t> </a:t>
            </a:r>
            <a:r>
              <a:rPr lang="nl-NL" dirty="0" err="1"/>
              <a:t>work</a:t>
            </a:r>
            <a:endParaRPr lang="nl-NL" dirty="0"/>
          </a:p>
          <a:p>
            <a:r>
              <a:rPr lang="nl-NL" dirty="0"/>
              <a:t>-	Inclusie in school en samenleving</a:t>
            </a:r>
          </a:p>
          <a:p>
            <a:endParaRPr lang="nl-BE" dirty="0"/>
          </a:p>
          <a:p>
            <a:endParaRPr lang="nl-BE" dirty="0"/>
          </a:p>
          <a:p>
            <a:r>
              <a:rPr lang="nl-BE" baseline="0" dirty="0"/>
              <a:t>Je kan de studenten laten samenwerken in groepen van 4 à 6, die om de 10 à 15 minuten doorschuiven. In de volledige versie voorzie je hier best 60 minuten voor. Je kan deze werkvorm ook inkorten (bijvoorbeeld door de studenten niet te laten doorschuiven, of door de talententafel achterwege te laten). Je kan deze werkvorm ook niet doen, en de studenten op een andere manier laten uitwisselen. We vinden het wel belangrijk dat de studenten in deze fase vanuit zichzelf nadenken over de betekenis van deze concepten, om ze samen met hen verder open te trekken. </a:t>
            </a:r>
          </a:p>
          <a:p>
            <a:endParaRPr lang="nl-BE" baseline="0" dirty="0"/>
          </a:p>
          <a:p>
            <a:r>
              <a:rPr lang="nl-BE" baseline="0" dirty="0"/>
              <a:t>Op de tafels kan je ook verslagsjablonen klaarleggen waarop de studenten de conclusies van hun uitwisseling kunnen neerschrijven. Deze kan je dan gebruiken voor de nabespreking en eventueel vragen om in te scannen en te posten op jullie digitale leeromgeving.</a:t>
            </a:r>
          </a:p>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50125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t>12</a:t>
            </a:fld>
            <a:endParaRPr lang="nl-NL"/>
          </a:p>
        </p:txBody>
      </p:sp>
    </p:spTree>
    <p:extLst>
      <p:ext uri="{BB962C8B-B14F-4D97-AF65-F5344CB8AC3E}">
        <p14:creationId xmlns:p14="http://schemas.microsoft.com/office/powerpoint/2010/main" val="183905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 name="Rechthoek 8"/>
          <p:cNvSpPr/>
          <p:nvPr/>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
        <p:nvSpPr>
          <p:cNvPr id="6" name="Rechthoek 5">
            <a:extLst>
              <a:ext uri="{FF2B5EF4-FFF2-40B4-BE49-F238E27FC236}">
                <a16:creationId xmlns:a16="http://schemas.microsoft.com/office/drawing/2014/main" id="{A64D512C-D4D3-46C2-950A-86EBDEB9C3C4}"/>
              </a:ext>
            </a:extLst>
          </p:cNvPr>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8216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5736683E-4CE0-4CA0-9360-6E6F585E3B85}"/>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FD3AF322-5BB9-467E-B055-D3413C0809B3}"/>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18176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F8EE6B5-655B-4EF8-8CE5-15BD82B5140E}" type="datetimeFigureOut">
              <a:rPr lang="nl-BE" smtClean="0"/>
              <a:t>25/11/2019</a:t>
            </a:fld>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A9D34927-37D0-4325-8DCE-402EB177F48E}" type="slidenum">
              <a:rPr lang="nl-BE" smtClean="0"/>
              <a:t>‹nr.›</a:t>
            </a:fld>
            <a:endParaRPr lang="nl-BE"/>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843B55EF-8794-42A0-A02A-94115570270C}"/>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CD0A40D3-0159-4D67-98DA-B9E960AA516B}"/>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219709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E2658754-F4D8-42AE-8628-CBB3725A30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11501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7" name="Rechthoek 6"/>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DE6C2AFA-C47A-4349-B07E-3F601A816E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827417" y="104503"/>
            <a:ext cx="4493624" cy="1670292"/>
          </a:xfrm>
          <a:prstGeom prst="rect">
            <a:avLst/>
          </a:prstGeom>
        </p:spPr>
      </p:pic>
    </p:spTree>
    <p:extLst>
      <p:ext uri="{BB962C8B-B14F-4D97-AF65-F5344CB8AC3E}">
        <p14:creationId xmlns:p14="http://schemas.microsoft.com/office/powerpoint/2010/main" val="384917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Rechthoek 4">
            <a:extLst>
              <a:ext uri="{FF2B5EF4-FFF2-40B4-BE49-F238E27FC236}">
                <a16:creationId xmlns:a16="http://schemas.microsoft.com/office/drawing/2014/main" id="{AC96D4FF-5F15-4B0E-9691-345301D5C096}"/>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6DD321B5-937F-4618-8336-55053CD7D11C}"/>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30630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8" t="27048" r="10619" b="35238"/>
          <a:stretch/>
        </p:blipFill>
        <p:spPr>
          <a:xfrm>
            <a:off x="3592286" y="91440"/>
            <a:ext cx="4741818" cy="1618758"/>
          </a:xfrm>
          <a:prstGeom prst="rect">
            <a:avLst/>
          </a:prstGeom>
        </p:spPr>
      </p:pic>
      <p:sp>
        <p:nvSpPr>
          <p:cNvPr id="5" name="Rechthoek 4">
            <a:extLst>
              <a:ext uri="{FF2B5EF4-FFF2-40B4-BE49-F238E27FC236}">
                <a16:creationId xmlns:a16="http://schemas.microsoft.com/office/drawing/2014/main" id="{13659D3D-3476-41ED-9AF4-1312DDDF2DE9}"/>
              </a:ext>
            </a:extLst>
          </p:cNvPr>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2057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Rechthoek 8"/>
          <p:cNvSpPr/>
          <p:nvPr/>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80C1D018-4228-4B44-B117-BB2DDDDE7D03}"/>
              </a:ext>
            </a:extLst>
          </p:cNvPr>
          <p:cNvSpPr/>
          <p:nvPr userDrawn="1"/>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1099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4"/>
            <a:ext cx="5157787" cy="3828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Rechthoek 10"/>
          <p:cNvSpPr/>
          <p:nvPr/>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937BEF8F-8C7F-4C8A-B615-644951959A4B}"/>
              </a:ext>
            </a:extLst>
          </p:cNvPr>
          <p:cNvSpPr/>
          <p:nvPr userDrawn="1"/>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8514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pic>
        <p:nvPicPr>
          <p:cNvPr id="8" name="Afbeelding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0592E417-F307-4BDF-A1DF-031A1AD1F6F9}"/>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63AAE550-B7D2-416F-8B81-F17DE59D9E61}"/>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198391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CF8EE6B5-655B-4EF8-8CE5-15BD82B5140E}" type="datetimeFigureOut">
              <a:rPr lang="nl-BE" smtClean="0"/>
              <a:t>25/11/2019</a:t>
            </a:fld>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A9D34927-37D0-4325-8DCE-402EB177F48E}" type="slidenum">
              <a:rPr lang="nl-BE" smtClean="0"/>
              <a:t>‹nr.›</a:t>
            </a:fld>
            <a:endParaRPr lang="nl-BE"/>
          </a:p>
        </p:txBody>
      </p:sp>
      <p:pic>
        <p:nvPicPr>
          <p:cNvPr id="7" name="Afbeelding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5BDEA943-CDA7-4E06-8681-078F81375D48}"/>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E068D8C6-53F0-4CE1-88D8-015B04D7525E}"/>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184568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D2C32C-3EAF-47E0-9BE3-8D5E2AC8DA96}"/>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ECF8A10D-F051-4A1B-81D1-EF6BF14DF11C}"/>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241351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8D2F73E8-B2FF-4378-B012-41E482DBD9D1}"/>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9E3B5691-1EC6-4978-9FB9-CB3ED3333479}"/>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147227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25234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1" r:id="rId13"/>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ailymotion.com/video/x2zwuw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26.tiff"/></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WXXhEZoQK2I"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kenniscentrumpotential.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442" y="2791413"/>
            <a:ext cx="10515600" cy="2852737"/>
          </a:xfrm>
        </p:spPr>
        <p:txBody>
          <a:bodyPr>
            <a:normAutofit/>
          </a:bodyPr>
          <a:lstStyle/>
          <a:p>
            <a:r>
              <a:rPr lang="nl-NL" sz="7200" dirty="0"/>
              <a:t>Van realiteit </a:t>
            </a:r>
            <a:r>
              <a:rPr lang="nl-NL" sz="7200"/>
              <a:t>naar leerdoel</a:t>
            </a:r>
            <a:endParaRPr lang="nl-NL" sz="7200" dirty="0"/>
          </a:p>
        </p:txBody>
      </p:sp>
    </p:spTree>
    <p:extLst>
      <p:ext uri="{BB962C8B-B14F-4D97-AF65-F5344CB8AC3E}">
        <p14:creationId xmlns:p14="http://schemas.microsoft.com/office/powerpoint/2010/main" val="185482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Situering </a:t>
            </a:r>
            <a:r>
              <a:rPr lang="nl-NL" dirty="0" err="1">
                <a:solidFill>
                  <a:srgbClr val="FC7F7A"/>
                </a:solidFill>
              </a:rPr>
              <a:t>Potential</a:t>
            </a:r>
            <a:endParaRPr lang="nl-NL" dirty="0">
              <a:solidFill>
                <a:srgbClr val="FC7F7A"/>
              </a:solidFill>
            </a:endParaRPr>
          </a:p>
          <a:p>
            <a:pPr marL="800100" lvl="1" indent="-342900">
              <a:buFont typeface="+mj-lt"/>
              <a:buAutoNum type="arabicPeriod"/>
            </a:pPr>
            <a:r>
              <a:rPr lang="nl-NL" dirty="0">
                <a:solidFill>
                  <a:srgbClr val="FC7F7A"/>
                </a:solidFill>
              </a:rPr>
              <a:t>Brainstorm: wat kleurt mijn kijk op inclusie?</a:t>
            </a:r>
          </a:p>
          <a:p>
            <a:pPr marL="800100" lvl="1" indent="-342900">
              <a:buFont typeface="+mj-lt"/>
              <a:buAutoNum type="arabicPeriod"/>
            </a:pPr>
            <a:r>
              <a:rPr lang="nl-NL" dirty="0"/>
              <a:t>Diversiteit in beeld</a:t>
            </a:r>
          </a:p>
          <a:p>
            <a:pPr marL="800100" lvl="1" indent="-342900">
              <a:buFont typeface="+mj-lt"/>
              <a:buAutoNum type="arabicPeriod"/>
            </a:pPr>
            <a:r>
              <a:rPr lang="nl-NL" dirty="0"/>
              <a:t>Focus op eigen leervraag/doel</a:t>
            </a:r>
          </a:p>
          <a:p>
            <a:pPr marL="342900" indent="-342900">
              <a:buFont typeface="+mj-lt"/>
              <a:buAutoNum type="arabicPeriod"/>
            </a:pPr>
            <a:endParaRPr lang="nl-NL" sz="1800" dirty="0"/>
          </a:p>
          <a:p>
            <a:pPr marL="342900" indent="-342900">
              <a:buFont typeface="+mj-lt"/>
              <a:buAutoNum type="arabicPeriod"/>
            </a:pPr>
            <a:endParaRPr lang="nl-NL" sz="1800" dirty="0"/>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182140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051" y="226229"/>
            <a:ext cx="11049000" cy="1915088"/>
          </a:xfrm>
        </p:spPr>
        <p:txBody>
          <a:bodyPr>
            <a:normAutofit/>
          </a:bodyPr>
          <a:lstStyle/>
          <a:p>
            <a:r>
              <a:rPr lang="nl-NL" dirty="0"/>
              <a:t>2. Brainstorm: wat kleurt mijn kijk op inclusie?</a:t>
            </a:r>
          </a:p>
        </p:txBody>
      </p:sp>
      <p:sp>
        <p:nvSpPr>
          <p:cNvPr id="5" name="Tekstvak 4"/>
          <p:cNvSpPr txBox="1"/>
          <p:nvPr/>
        </p:nvSpPr>
        <p:spPr>
          <a:xfrm>
            <a:off x="1223718" y="2099909"/>
            <a:ext cx="5868365" cy="3785652"/>
          </a:xfrm>
          <a:prstGeom prst="rect">
            <a:avLst/>
          </a:prstGeom>
          <a:noFill/>
        </p:spPr>
        <p:txBody>
          <a:bodyPr wrap="square" rtlCol="0">
            <a:spAutoFit/>
          </a:bodyPr>
          <a:lstStyle/>
          <a:p>
            <a:r>
              <a:rPr lang="nl-NL" sz="2400" dirty="0">
                <a:latin typeface="Roboto"/>
              </a:rPr>
              <a:t>Verschillende perspectieven </a:t>
            </a:r>
          </a:p>
          <a:p>
            <a:endParaRPr lang="nl-NL" sz="2400" dirty="0">
              <a:latin typeface="Roboto"/>
            </a:endParaRPr>
          </a:p>
          <a:p>
            <a:pPr marL="800100" lvl="1" indent="-342900">
              <a:buFont typeface="+mj-lt"/>
              <a:buAutoNum type="arabicPeriod"/>
            </a:pPr>
            <a:r>
              <a:rPr lang="nl-NL" sz="2400" dirty="0">
                <a:latin typeface="Roboto"/>
              </a:rPr>
              <a:t>Als persoon</a:t>
            </a:r>
          </a:p>
          <a:p>
            <a:pPr marL="800100" lvl="1" indent="-342900">
              <a:buFont typeface="+mj-lt"/>
              <a:buAutoNum type="arabicPeriod"/>
            </a:pPr>
            <a:endParaRPr lang="nl-NL" sz="2400" dirty="0">
              <a:latin typeface="Roboto"/>
            </a:endParaRPr>
          </a:p>
          <a:p>
            <a:pPr marL="800100" lvl="1" indent="-342900">
              <a:buFont typeface="+mj-lt"/>
              <a:buAutoNum type="arabicPeriod"/>
            </a:pPr>
            <a:r>
              <a:rPr lang="nl-NL" sz="2400" dirty="0">
                <a:latin typeface="Roboto"/>
              </a:rPr>
              <a:t>Als leerkracht in de klas</a:t>
            </a:r>
          </a:p>
          <a:p>
            <a:pPr marL="800100" lvl="1" indent="-342900">
              <a:buFont typeface="+mj-lt"/>
              <a:buAutoNum type="arabicPeriod"/>
            </a:pPr>
            <a:endParaRPr lang="nl-NL" sz="2400" dirty="0">
              <a:latin typeface="Roboto"/>
            </a:endParaRPr>
          </a:p>
          <a:p>
            <a:pPr marL="800100" lvl="1" indent="-342900">
              <a:buFont typeface="+mj-lt"/>
              <a:buAutoNum type="arabicPeriod"/>
            </a:pPr>
            <a:r>
              <a:rPr lang="nl-NL" sz="2400" dirty="0">
                <a:latin typeface="Roboto"/>
              </a:rPr>
              <a:t>Als team</a:t>
            </a:r>
          </a:p>
          <a:p>
            <a:pPr marL="800100" lvl="1" indent="-342900">
              <a:buFont typeface="+mj-lt"/>
              <a:buAutoNum type="arabicPeriod"/>
            </a:pPr>
            <a:endParaRPr lang="nl-NL" sz="2400" dirty="0">
              <a:latin typeface="Roboto"/>
            </a:endParaRPr>
          </a:p>
          <a:p>
            <a:pPr marL="800100" lvl="1" indent="-342900">
              <a:buFont typeface="+mj-lt"/>
              <a:buAutoNum type="arabicPeriod"/>
            </a:pPr>
            <a:r>
              <a:rPr lang="nl-NL" sz="2400" dirty="0">
                <a:latin typeface="Roboto"/>
              </a:rPr>
              <a:t>Als school in de samenleving</a:t>
            </a:r>
          </a:p>
          <a:p>
            <a:pPr marL="800100" lvl="1" indent="-342900">
              <a:buFont typeface="+mj-lt"/>
              <a:buAutoNum type="arabicPeriod"/>
            </a:pPr>
            <a:endParaRPr lang="nl-NL" sz="2400" dirty="0">
              <a:latin typeface="Roboto"/>
            </a:endParaRPr>
          </a:p>
        </p:txBody>
      </p:sp>
      <p:pic>
        <p:nvPicPr>
          <p:cNvPr id="6" name="Afbeelding 5">
            <a:extLst>
              <a:ext uri="{FF2B5EF4-FFF2-40B4-BE49-F238E27FC236}">
                <a16:creationId xmlns:a16="http://schemas.microsoft.com/office/drawing/2014/main" id="{141DB02F-52EF-9F4B-82BE-C305BC24366E}"/>
              </a:ext>
            </a:extLst>
          </p:cNvPr>
          <p:cNvPicPr>
            <a:picLocks noChangeAspect="1"/>
          </p:cNvPicPr>
          <p:nvPr/>
        </p:nvPicPr>
        <p:blipFill>
          <a:blip r:embed="rId3"/>
          <a:stretch>
            <a:fillRect/>
          </a:stretch>
        </p:blipFill>
        <p:spPr>
          <a:xfrm>
            <a:off x="7868191" y="2141317"/>
            <a:ext cx="2728304" cy="2728304"/>
          </a:xfrm>
          <a:prstGeom prst="rect">
            <a:avLst/>
          </a:prstGeom>
        </p:spPr>
      </p:pic>
    </p:spTree>
    <p:extLst>
      <p:ext uri="{BB962C8B-B14F-4D97-AF65-F5344CB8AC3E}">
        <p14:creationId xmlns:p14="http://schemas.microsoft.com/office/powerpoint/2010/main" val="145459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Mijn inclusieve bril</a:t>
            </a:r>
          </a:p>
        </p:txBody>
      </p:sp>
      <p:sp>
        <p:nvSpPr>
          <p:cNvPr id="4" name="Tijdelijke aanduiding voor inhoud 3"/>
          <p:cNvSpPr>
            <a:spLocks noGrp="1"/>
          </p:cNvSpPr>
          <p:nvPr>
            <p:ph idx="1"/>
          </p:nvPr>
        </p:nvSpPr>
        <p:spPr/>
        <p:txBody>
          <a:bodyPr/>
          <a:lstStyle/>
          <a:p>
            <a:r>
              <a:rPr lang="nl-BE" dirty="0"/>
              <a:t>Deze werkvorm helpt je stilstaan bij je </a:t>
            </a:r>
            <a:r>
              <a:rPr lang="nl-BE" b="1" dirty="0"/>
              <a:t>eigen kijk op inclusie </a:t>
            </a:r>
            <a:r>
              <a:rPr lang="nl-BE" dirty="0"/>
              <a:t>en doet je beseffen door welke bril je naar diversiteit en samenwerking kijkt. Het is de bedoeling dat je de reflectievragen eerst individueel beantwoordt. Daarna kan je erover in gesprek gaan met je medestudenten.</a:t>
            </a:r>
          </a:p>
          <a:p>
            <a:endParaRPr lang="nl-BE" dirty="0"/>
          </a:p>
          <a:p>
            <a:r>
              <a:rPr lang="nl-BE" dirty="0"/>
              <a:t>Sta even stil bij jouw</a:t>
            </a:r>
            <a:r>
              <a:rPr lang="nl-BE" b="1" dirty="0"/>
              <a:t> persoonlijk</a:t>
            </a:r>
            <a:r>
              <a:rPr lang="nl-BE" dirty="0"/>
              <a:t> </a:t>
            </a:r>
            <a:r>
              <a:rPr lang="nl-BE" b="1" dirty="0"/>
              <a:t>referentiekader. </a:t>
            </a:r>
            <a:r>
              <a:rPr lang="nl-BE" dirty="0"/>
              <a:t>Dit</a:t>
            </a:r>
            <a:r>
              <a:rPr lang="nl-BE" b="1" dirty="0"/>
              <a:t> bepaalt </a:t>
            </a:r>
            <a:r>
              <a:rPr lang="nl-BE" dirty="0"/>
              <a:t>hoe je naar de wereld kijkt, hoe je de wereld interpreteert en erin handelt. Een aantal </a:t>
            </a:r>
            <a:r>
              <a:rPr lang="nl-BE" b="1" u="sng" dirty="0">
                <a:solidFill>
                  <a:srgbClr val="FC7F7A"/>
                </a:solidFill>
              </a:rPr>
              <a:t>lenzen</a:t>
            </a:r>
            <a:r>
              <a:rPr lang="nl-BE" dirty="0">
                <a:solidFill>
                  <a:srgbClr val="B4BF20"/>
                </a:solidFill>
              </a:rPr>
              <a:t> </a:t>
            </a:r>
            <a:r>
              <a:rPr lang="nl-BE" b="1" dirty="0"/>
              <a:t>kleuren </a:t>
            </a:r>
            <a:r>
              <a:rPr lang="nl-BE" dirty="0"/>
              <a:t>je kijk op inclusie en diversiteit </a:t>
            </a:r>
            <a:r>
              <a:rPr lang="nl-BE" sz="2000" dirty="0"/>
              <a:t>(gebaseerd op ‘Het Rad van de Diversiteit’, zie www.diversito.be)</a:t>
            </a:r>
          </a:p>
          <a:p>
            <a:endParaRPr lang="nl-BE" dirty="0"/>
          </a:p>
          <a:p>
            <a:endParaRPr lang="nl-BE" dirty="0"/>
          </a:p>
        </p:txBody>
      </p:sp>
    </p:spTree>
    <p:extLst>
      <p:ext uri="{BB962C8B-B14F-4D97-AF65-F5344CB8AC3E}">
        <p14:creationId xmlns:p14="http://schemas.microsoft.com/office/powerpoint/2010/main" val="273284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Mijn inclusieve bril</a:t>
            </a:r>
          </a:p>
        </p:txBody>
      </p:sp>
      <p:sp>
        <p:nvSpPr>
          <p:cNvPr id="3" name="Tijdelijke aanduiding voor inhoud 2"/>
          <p:cNvSpPr>
            <a:spLocks noGrp="1"/>
          </p:cNvSpPr>
          <p:nvPr>
            <p:ph idx="1"/>
          </p:nvPr>
        </p:nvSpPr>
        <p:spPr/>
        <p:txBody>
          <a:bodyPr>
            <a:normAutofit fontScale="70000" lnSpcReduction="20000"/>
          </a:bodyPr>
          <a:lstStyle/>
          <a:p>
            <a:pPr lvl="0"/>
            <a:r>
              <a:rPr lang="nl-BE" b="1" u="sng" dirty="0">
                <a:solidFill>
                  <a:srgbClr val="FC7F7A"/>
                </a:solidFill>
              </a:rPr>
              <a:t>Samenleving</a:t>
            </a:r>
            <a:r>
              <a:rPr lang="nl-BE" dirty="0">
                <a:solidFill>
                  <a:srgbClr val="FC7F7A"/>
                </a:solidFill>
              </a:rPr>
              <a:t>: </a:t>
            </a:r>
            <a:r>
              <a:rPr lang="nl-BE" dirty="0"/>
              <a:t>Welke gebeurtenissen in de wereld hebben invloed op hoe je omgaat met verschillen? Denk bv. aan terreuraanslagen, de vluchtelingenstroom, de verrechtsing van de politiek, de klimaatverandering, polarisering, bepaalde maatschappelijke acties,…</a:t>
            </a:r>
          </a:p>
          <a:p>
            <a:pPr lvl="0"/>
            <a:r>
              <a:rPr lang="nl-BE" dirty="0">
                <a:solidFill>
                  <a:srgbClr val="FC7F7A"/>
                </a:solidFill>
              </a:rPr>
              <a:t>(</a:t>
            </a:r>
            <a:r>
              <a:rPr lang="nl-BE" b="1" u="sng" dirty="0">
                <a:solidFill>
                  <a:srgbClr val="FC7F7A"/>
                </a:solidFill>
              </a:rPr>
              <a:t>School)organisatie</a:t>
            </a:r>
            <a:r>
              <a:rPr lang="nl-BE" dirty="0">
                <a:solidFill>
                  <a:srgbClr val="FC7F7A"/>
                </a:solidFill>
              </a:rPr>
              <a:t>: </a:t>
            </a:r>
            <a:r>
              <a:rPr lang="nl-BE" dirty="0"/>
              <a:t>Welke organisatorische aspecten hebben invloed  op hoe je omgaat met verschillen? Welke rollen neem je bijvoorbeeld op in je stageschool: klasleerkracht, ondersteunende rol…? Hoe gaat je stageschool om met meer of minder  diversiteit, bestaande samenwerkingen op school (bijvoorbeeld betrokkenheid van ouders)?</a:t>
            </a:r>
            <a:r>
              <a:rPr lang="nl-BE" b="1" u="sng" dirty="0"/>
              <a:t> </a:t>
            </a:r>
            <a:endParaRPr lang="nl-BE" dirty="0"/>
          </a:p>
          <a:p>
            <a:pPr lvl="0"/>
            <a:r>
              <a:rPr lang="nl-BE" b="1" u="sng" dirty="0">
                <a:solidFill>
                  <a:srgbClr val="FC7F7A"/>
                </a:solidFill>
              </a:rPr>
              <a:t>Achtergrond</a:t>
            </a:r>
            <a:r>
              <a:rPr lang="nl-BE" dirty="0">
                <a:solidFill>
                  <a:srgbClr val="FC7F7A"/>
                </a:solidFill>
              </a:rPr>
              <a:t>: </a:t>
            </a:r>
            <a:r>
              <a:rPr lang="nl-BE" dirty="0"/>
              <a:t>Welke invloed heeft je achtergrond op hoe je omgaat met verschillen? Denk aan je eigen schoolcarrière, waar je bent opgegroeid, waar je woont, de rollen die je opneemt als dochter, zoon, zoveelste in een gezin, partner,… Denk ook aan je netwerk, je vriendenkring, je sociaaleconomische achtergrond, je geloofs- of politieke overtuiging,…</a:t>
            </a:r>
          </a:p>
          <a:p>
            <a:pPr lvl="0"/>
            <a:r>
              <a:rPr lang="nl-BE" b="1" u="sng" dirty="0">
                <a:solidFill>
                  <a:srgbClr val="FC7F7A"/>
                </a:solidFill>
              </a:rPr>
              <a:t>Persoon</a:t>
            </a:r>
            <a:r>
              <a:rPr lang="nl-BE" dirty="0">
                <a:solidFill>
                  <a:srgbClr val="FC7F7A"/>
                </a:solidFill>
              </a:rPr>
              <a:t>: </a:t>
            </a:r>
            <a:r>
              <a:rPr lang="nl-BE" dirty="0"/>
              <a:t>Welke van jouw persoonlijke kenmerken hebben invloed op hoe je omgaat met verschillen?  Denk aan je leeftijd, je etnische afkomst, je gender, seksuele voorkeur,… </a:t>
            </a:r>
          </a:p>
          <a:p>
            <a:pPr lvl="0"/>
            <a:r>
              <a:rPr lang="nl-BE" b="1" u="sng" dirty="0">
                <a:solidFill>
                  <a:srgbClr val="FC7F7A"/>
                </a:solidFill>
              </a:rPr>
              <a:t>Kern</a:t>
            </a:r>
            <a:r>
              <a:rPr lang="nl-BE" dirty="0">
                <a:solidFill>
                  <a:srgbClr val="FC7F7A"/>
                </a:solidFill>
              </a:rPr>
              <a:t>: </a:t>
            </a:r>
            <a:r>
              <a:rPr lang="nl-BE" dirty="0"/>
              <a:t>Hoe word jij omschreven door anderen? Welke eigenschappen hoor je vaak van jezelf terug? Wat zegt dit over hoe je omgaat met verschillen?</a:t>
            </a:r>
          </a:p>
          <a:p>
            <a:r>
              <a:rPr lang="nl-BE" dirty="0"/>
              <a:t> </a:t>
            </a:r>
          </a:p>
          <a:p>
            <a:endParaRPr lang="nl-BE" dirty="0"/>
          </a:p>
        </p:txBody>
      </p:sp>
    </p:spTree>
    <p:extLst>
      <p:ext uri="{BB962C8B-B14F-4D97-AF65-F5344CB8AC3E}">
        <p14:creationId xmlns:p14="http://schemas.microsoft.com/office/powerpoint/2010/main" val="27297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Mijn inclusieve bril</a:t>
            </a:r>
          </a:p>
        </p:txBody>
      </p:sp>
      <p:sp>
        <p:nvSpPr>
          <p:cNvPr id="3" name="Tijdelijke aanduiding voor inhoud 2"/>
          <p:cNvSpPr>
            <a:spLocks noGrp="1"/>
          </p:cNvSpPr>
          <p:nvPr>
            <p:ph idx="1"/>
          </p:nvPr>
        </p:nvSpPr>
        <p:spPr/>
        <p:txBody>
          <a:bodyPr/>
          <a:lstStyle/>
          <a:p>
            <a:r>
              <a:rPr lang="nl-BE" dirty="0"/>
              <a:t>Hoe ziet jouw inclusieve bril er nu uit? Vat samen in een aantal </a:t>
            </a:r>
            <a:r>
              <a:rPr lang="nl-BE" b="1" dirty="0"/>
              <a:t>kernwoorde</a:t>
            </a:r>
            <a:r>
              <a:rPr lang="nl-BE" dirty="0"/>
              <a:t>n wat jouw kijk op inclusie typeert.  </a:t>
            </a:r>
          </a:p>
          <a:p>
            <a:endParaRPr lang="nl-BE" dirty="0"/>
          </a:p>
        </p:txBody>
      </p:sp>
      <p:pic>
        <p:nvPicPr>
          <p:cNvPr id="4" name="Tijdelijke aanduiding voor inhoud 3"/>
          <p:cNvPicPr>
            <a:picLocks/>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12180" y="2654300"/>
            <a:ext cx="7884319" cy="3657600"/>
          </a:xfrm>
          <a:prstGeom prst="rect">
            <a:avLst/>
          </a:prstGeom>
        </p:spPr>
      </p:pic>
    </p:spTree>
    <p:extLst>
      <p:ext uri="{BB962C8B-B14F-4D97-AF65-F5344CB8AC3E}">
        <p14:creationId xmlns:p14="http://schemas.microsoft.com/office/powerpoint/2010/main" val="360188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Mijn inclusieve bril</a:t>
            </a:r>
          </a:p>
        </p:txBody>
      </p:sp>
      <p:sp>
        <p:nvSpPr>
          <p:cNvPr id="3" name="Tijdelijke aanduiding voor inhoud 2"/>
          <p:cNvSpPr>
            <a:spLocks noGrp="1"/>
          </p:cNvSpPr>
          <p:nvPr>
            <p:ph idx="1"/>
          </p:nvPr>
        </p:nvSpPr>
        <p:spPr/>
        <p:txBody>
          <a:bodyPr/>
          <a:lstStyle/>
          <a:p>
            <a:r>
              <a:rPr lang="nl-BE" dirty="0"/>
              <a:t>Toon je bril aan elkaar en wissel van gedachten over deze vragen</a:t>
            </a:r>
            <a:r>
              <a:rPr lang="nl-BE" b="1" dirty="0"/>
              <a:t>:</a:t>
            </a:r>
            <a:endParaRPr lang="nl-BE" dirty="0"/>
          </a:p>
          <a:p>
            <a:pPr lvl="1"/>
            <a:r>
              <a:rPr lang="nl-BE" dirty="0"/>
              <a:t>Zijn er gelijkenissen in hoe jullie kijken? Zijn er ook verschillen?</a:t>
            </a:r>
          </a:p>
          <a:p>
            <a:pPr lvl="1"/>
            <a:r>
              <a:rPr lang="nl-BE" dirty="0"/>
              <a:t>Wat vind je treffend in de bril van je medestudenten? </a:t>
            </a:r>
          </a:p>
          <a:p>
            <a:pPr lvl="1"/>
            <a:r>
              <a:rPr lang="nl-BE" dirty="0"/>
              <a:t>Zie je inclusie met deze bril vooral als een probleem of uitdaging, of als een meerwaarde en kans? Hoe kleurt dit je handelen?</a:t>
            </a:r>
          </a:p>
          <a:p>
            <a:endParaRPr lang="nl-BE" dirty="0"/>
          </a:p>
        </p:txBody>
      </p:sp>
    </p:spTree>
    <p:extLst>
      <p:ext uri="{BB962C8B-B14F-4D97-AF65-F5344CB8AC3E}">
        <p14:creationId xmlns:p14="http://schemas.microsoft.com/office/powerpoint/2010/main" val="179660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Blik op diversiteit in de klas</a:t>
            </a:r>
          </a:p>
        </p:txBody>
      </p:sp>
      <p:sp>
        <p:nvSpPr>
          <p:cNvPr id="3" name="Tijdelijke aanduiding voor inhoud 2"/>
          <p:cNvSpPr>
            <a:spLocks noGrp="1"/>
          </p:cNvSpPr>
          <p:nvPr>
            <p:ph idx="1"/>
          </p:nvPr>
        </p:nvSpPr>
        <p:spPr/>
        <p:txBody>
          <a:bodyPr>
            <a:normAutofit lnSpcReduction="10000"/>
          </a:bodyPr>
          <a:lstStyle/>
          <a:p>
            <a:r>
              <a:rPr lang="nl-BE" dirty="0"/>
              <a:t>Bekijk twee online filmclips waarin je telkens een leerkracht bezig ziet in de klas. </a:t>
            </a:r>
          </a:p>
          <a:p>
            <a:r>
              <a:rPr lang="nl-BE" dirty="0"/>
              <a:t>Bespreek ze aan de hand van deze richtvragen: </a:t>
            </a:r>
          </a:p>
          <a:p>
            <a:pPr lvl="1"/>
            <a:r>
              <a:rPr lang="nl-NL" dirty="0">
                <a:solidFill>
                  <a:prstClr val="black">
                    <a:lumMod val="75000"/>
                    <a:lumOff val="25000"/>
                  </a:prstClr>
                </a:solidFill>
              </a:rPr>
              <a:t>Waar zie je de diversiteit in deze klassen? Welke diversiteit vermoed je, maar blijft deels onzichtbaar?</a:t>
            </a:r>
            <a:endParaRPr lang="nl-BE" dirty="0"/>
          </a:p>
          <a:p>
            <a:pPr lvl="1"/>
            <a:r>
              <a:rPr lang="nl-BE" dirty="0"/>
              <a:t>In welke clip vind je dat de leerkracht in zijn </a:t>
            </a:r>
            <a:r>
              <a:rPr lang="nl-BE" b="1" dirty="0"/>
              <a:t>interacties</a:t>
            </a:r>
            <a:r>
              <a:rPr lang="nl-BE" dirty="0"/>
              <a:t> best inspeelt op de diversiteit onder de leerlingen? Wat zie je hem doen?</a:t>
            </a:r>
          </a:p>
          <a:p>
            <a:pPr lvl="1"/>
            <a:r>
              <a:rPr lang="nl-BE" dirty="0"/>
              <a:t>In welke clip vind je dat de leerkracht in zijn </a:t>
            </a:r>
            <a:r>
              <a:rPr lang="nl-BE" b="1" dirty="0"/>
              <a:t>werkvormen en aanpak</a:t>
            </a:r>
            <a:r>
              <a:rPr lang="nl-BE" dirty="0"/>
              <a:t> best inspeelt op de diversiteit onder de  leerlingen? Wat zie je hem doen?</a:t>
            </a:r>
          </a:p>
          <a:p>
            <a:pPr lvl="1"/>
            <a:r>
              <a:rPr lang="nl-BE" dirty="0"/>
              <a:t>Wat doe jij in je </a:t>
            </a:r>
            <a:r>
              <a:rPr lang="nl-BE" b="1" dirty="0"/>
              <a:t>interacties</a:t>
            </a:r>
            <a:r>
              <a:rPr lang="nl-BE" dirty="0"/>
              <a:t> met leerlingen en in je </a:t>
            </a:r>
            <a:r>
              <a:rPr lang="nl-BE" b="1" dirty="0"/>
              <a:t>werkvormen en aanpak</a:t>
            </a:r>
            <a:r>
              <a:rPr lang="nl-BE" dirty="0"/>
              <a:t> om de diversiteit in de klas te waarderen en te benutten?</a:t>
            </a:r>
          </a:p>
          <a:p>
            <a:endParaRPr lang="nl-NL" sz="2400" dirty="0">
              <a:solidFill>
                <a:srgbClr val="C00000"/>
              </a:solidFill>
            </a:endParaRPr>
          </a:p>
          <a:p>
            <a:pPr marL="0" indent="0">
              <a:buNone/>
            </a:pPr>
            <a:endParaRPr lang="nl-NL" dirty="0"/>
          </a:p>
        </p:txBody>
      </p:sp>
      <p:pic>
        <p:nvPicPr>
          <p:cNvPr id="4" name="Afbeelding 3"/>
          <p:cNvPicPr>
            <a:picLocks noChangeAspect="1"/>
          </p:cNvPicPr>
          <p:nvPr/>
        </p:nvPicPr>
        <p:blipFill>
          <a:blip r:embed="rId3"/>
          <a:stretch>
            <a:fillRect/>
          </a:stretch>
        </p:blipFill>
        <p:spPr>
          <a:xfrm>
            <a:off x="8774501" y="0"/>
            <a:ext cx="3417499" cy="1614916"/>
          </a:xfrm>
          <a:prstGeom prst="rect">
            <a:avLst/>
          </a:prstGeom>
        </p:spPr>
      </p:pic>
    </p:spTree>
    <p:extLst>
      <p:ext uri="{BB962C8B-B14F-4D97-AF65-F5344CB8AC3E}">
        <p14:creationId xmlns:p14="http://schemas.microsoft.com/office/powerpoint/2010/main" val="174612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Teamwork </a:t>
            </a:r>
            <a:r>
              <a:rPr lang="nl-BE" dirty="0" err="1"/>
              <a:t>to</a:t>
            </a:r>
            <a:r>
              <a:rPr lang="nl-BE" dirty="0"/>
              <a:t> make a </a:t>
            </a:r>
            <a:r>
              <a:rPr lang="nl-BE" dirty="0" err="1"/>
              <a:t>dream</a:t>
            </a:r>
            <a:r>
              <a:rPr lang="nl-BE" dirty="0"/>
              <a:t> </a:t>
            </a:r>
            <a:r>
              <a:rPr lang="nl-BE" dirty="0" err="1"/>
              <a:t>work</a:t>
            </a:r>
            <a:endParaRPr lang="nl-BE" dirty="0"/>
          </a:p>
        </p:txBody>
      </p:sp>
      <p:sp>
        <p:nvSpPr>
          <p:cNvPr id="3" name="Tijdelijke aanduiding voor inhoud 2"/>
          <p:cNvSpPr>
            <a:spLocks noGrp="1"/>
          </p:cNvSpPr>
          <p:nvPr>
            <p:ph idx="1"/>
          </p:nvPr>
        </p:nvSpPr>
        <p:spPr/>
        <p:txBody>
          <a:bodyPr>
            <a:normAutofit/>
          </a:bodyPr>
          <a:lstStyle/>
          <a:p>
            <a:r>
              <a:rPr lang="nl-NL" dirty="0"/>
              <a:t>Voor deze werkvorm vind je een aantal cartoons die verband houden met samenwerking.</a:t>
            </a:r>
          </a:p>
          <a:p>
            <a:pPr marL="0" indent="0">
              <a:buNone/>
            </a:pPr>
            <a:endParaRPr lang="nl-NL" dirty="0"/>
          </a:p>
          <a:p>
            <a:r>
              <a:rPr lang="nl-NL" dirty="0">
                <a:latin typeface="Roboto" panose="02000000000000000000" pitchFamily="2" charset="0"/>
                <a:ea typeface="Roboto" panose="02000000000000000000" pitchFamily="2" charset="0"/>
              </a:rPr>
              <a:t>Neem om de beurt een cartoon en bespreek de bijhorende vragen.</a:t>
            </a:r>
          </a:p>
        </p:txBody>
      </p:sp>
    </p:spTree>
    <p:extLst>
      <p:ext uri="{BB962C8B-B14F-4D97-AF65-F5344CB8AC3E}">
        <p14:creationId xmlns:p14="http://schemas.microsoft.com/office/powerpoint/2010/main" val="284438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 </a:t>
            </a:r>
          </a:p>
        </p:txBody>
      </p:sp>
      <p:pic>
        <p:nvPicPr>
          <p:cNvPr id="11268" name="Picture 4"/>
          <p:cNvPicPr>
            <a:picLocks noGrp="1" noChangeAspect="1" noChangeArrowheads="1"/>
          </p:cNvPicPr>
          <p:nvPr>
            <p:ph idx="1"/>
          </p:nvPr>
        </p:nvPicPr>
        <p:blipFill>
          <a:blip r:embed="rId3" cstate="print"/>
          <a:srcRect l="17778" t="10785" r="13333" b="5882"/>
          <a:stretch>
            <a:fillRect/>
          </a:stretch>
        </p:blipFill>
        <p:spPr bwMode="auto">
          <a:xfrm>
            <a:off x="3238480" y="357167"/>
            <a:ext cx="6097880" cy="5573331"/>
          </a:xfrm>
          <a:prstGeom prst="rect">
            <a:avLst/>
          </a:prstGeom>
          <a:noFill/>
          <a:ln w="9525">
            <a:noFill/>
            <a:miter lim="800000"/>
            <a:headEnd/>
            <a:tailEnd/>
          </a:ln>
          <a:effectLst/>
        </p:spPr>
      </p:pic>
      <p:sp>
        <p:nvSpPr>
          <p:cNvPr id="4" name="Rechthoek 3"/>
          <p:cNvSpPr/>
          <p:nvPr/>
        </p:nvSpPr>
        <p:spPr>
          <a:xfrm>
            <a:off x="2423592" y="6093297"/>
            <a:ext cx="7344816" cy="584775"/>
          </a:xfrm>
          <a:prstGeom prst="rect">
            <a:avLst/>
          </a:prstGeom>
        </p:spPr>
        <p:txBody>
          <a:bodyPr wrap="square">
            <a:spAutoFit/>
          </a:bodyPr>
          <a:lstStyle/>
          <a:p>
            <a:pPr fontAlgn="base">
              <a:spcBef>
                <a:spcPct val="0"/>
              </a:spcBef>
              <a:spcAft>
                <a:spcPct val="0"/>
              </a:spcAft>
              <a:buFont typeface="Wingdings" pitchFamily="2" charset="2"/>
              <a:buNone/>
              <a:defRPr/>
            </a:pPr>
            <a:r>
              <a:rPr lang="en-US" sz="1600" dirty="0" err="1">
                <a:solidFill>
                  <a:prstClr val="black"/>
                </a:solidFill>
              </a:rPr>
              <a:t>Giangreco</a:t>
            </a:r>
            <a:r>
              <a:rPr lang="en-US" sz="1600" dirty="0">
                <a:solidFill>
                  <a:prstClr val="black"/>
                </a:solidFill>
              </a:rPr>
              <a:t>, M.F. (2000).</a:t>
            </a:r>
            <a:r>
              <a:rPr lang="en-US" sz="1600" i="1" dirty="0">
                <a:solidFill>
                  <a:prstClr val="black"/>
                </a:solidFill>
              </a:rPr>
              <a:t> Teaching old logs new tricks: more absurdities and realities of education. </a:t>
            </a:r>
            <a:r>
              <a:rPr lang="en-US" sz="1600" dirty="0">
                <a:solidFill>
                  <a:prstClr val="black"/>
                </a:solidFill>
              </a:rPr>
              <a:t>Minnetonka: </a:t>
            </a:r>
            <a:r>
              <a:rPr lang="en-US" sz="1600" dirty="0" err="1">
                <a:solidFill>
                  <a:prstClr val="black"/>
                </a:solidFill>
              </a:rPr>
              <a:t>Peytral</a:t>
            </a:r>
            <a:r>
              <a:rPr lang="en-US" sz="1600" dirty="0">
                <a:solidFill>
                  <a:prstClr val="black"/>
                </a:solidFill>
              </a:rPr>
              <a:t> Publications </a:t>
            </a:r>
            <a:r>
              <a:rPr lang="en-US" sz="1600" dirty="0" err="1">
                <a:solidFill>
                  <a:prstClr val="black"/>
                </a:solidFill>
              </a:rPr>
              <a:t>inc.</a:t>
            </a:r>
            <a:r>
              <a:rPr lang="en-US" sz="1600" dirty="0">
                <a:solidFill>
                  <a:prstClr val="black"/>
                </a:solidFill>
              </a:rPr>
              <a:t>, p. 3.</a:t>
            </a:r>
            <a:endParaRPr lang="nl-BE" sz="1600" dirty="0">
              <a:solidFill>
                <a:prstClr val="black"/>
              </a:solidFill>
            </a:endParaRPr>
          </a:p>
        </p:txBody>
      </p:sp>
      <p:sp>
        <p:nvSpPr>
          <p:cNvPr id="5" name="Stroomdiagram: Opslag met sequentiële toegang 4"/>
          <p:cNvSpPr/>
          <p:nvPr/>
        </p:nvSpPr>
        <p:spPr>
          <a:xfrm>
            <a:off x="409565" y="357167"/>
            <a:ext cx="3086100" cy="24003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Roboto" panose="02000000000000000000" pitchFamily="2" charset="0"/>
                <a:ea typeface="Roboto" panose="02000000000000000000" pitchFamily="2" charset="0"/>
              </a:rPr>
              <a:t>Wat zegt deze cartoon jou over wat er in een ideale samenwerking nodig is?</a:t>
            </a:r>
          </a:p>
        </p:txBody>
      </p:sp>
    </p:spTree>
    <p:extLst>
      <p:ext uri="{BB962C8B-B14F-4D97-AF65-F5344CB8AC3E}">
        <p14:creationId xmlns:p14="http://schemas.microsoft.com/office/powerpoint/2010/main" val="209825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 </a:t>
            </a:r>
          </a:p>
        </p:txBody>
      </p:sp>
      <p:pic>
        <p:nvPicPr>
          <p:cNvPr id="4098" name="Picture 2"/>
          <p:cNvPicPr>
            <a:picLocks noGrp="1" noChangeAspect="1" noChangeArrowheads="1"/>
          </p:cNvPicPr>
          <p:nvPr>
            <p:ph idx="1"/>
          </p:nvPr>
        </p:nvPicPr>
        <p:blipFill>
          <a:blip r:embed="rId3" cstate="print"/>
          <a:srcRect l="24793" t="12121" r="22314" b="7438"/>
          <a:stretch>
            <a:fillRect/>
          </a:stretch>
        </p:blipFill>
        <p:spPr bwMode="auto">
          <a:xfrm>
            <a:off x="3309918" y="359399"/>
            <a:ext cx="5018330" cy="5724033"/>
          </a:xfrm>
          <a:prstGeom prst="rect">
            <a:avLst/>
          </a:prstGeom>
          <a:noFill/>
          <a:ln w="9525">
            <a:noFill/>
            <a:miter lim="800000"/>
            <a:headEnd/>
            <a:tailEnd/>
          </a:ln>
          <a:effectLst/>
        </p:spPr>
      </p:pic>
      <p:sp>
        <p:nvSpPr>
          <p:cNvPr id="4" name="Rechthoek 3"/>
          <p:cNvSpPr/>
          <p:nvPr/>
        </p:nvSpPr>
        <p:spPr>
          <a:xfrm>
            <a:off x="2423592" y="6165305"/>
            <a:ext cx="7344816" cy="584775"/>
          </a:xfrm>
          <a:prstGeom prst="rect">
            <a:avLst/>
          </a:prstGeom>
        </p:spPr>
        <p:txBody>
          <a:bodyPr wrap="square">
            <a:spAutoFit/>
          </a:bodyPr>
          <a:lstStyle/>
          <a:p>
            <a:pPr fontAlgn="base">
              <a:spcBef>
                <a:spcPct val="0"/>
              </a:spcBef>
              <a:spcAft>
                <a:spcPct val="0"/>
              </a:spcAft>
              <a:buFont typeface="Wingdings" pitchFamily="2" charset="2"/>
              <a:buNone/>
              <a:defRPr/>
            </a:pPr>
            <a:r>
              <a:rPr lang="en-US" sz="1600" dirty="0" err="1">
                <a:solidFill>
                  <a:prstClr val="black"/>
                </a:solidFill>
              </a:rPr>
              <a:t>Giangreco</a:t>
            </a:r>
            <a:r>
              <a:rPr lang="en-US" sz="1600" dirty="0">
                <a:solidFill>
                  <a:prstClr val="black"/>
                </a:solidFill>
              </a:rPr>
              <a:t>, M.F. (1999).</a:t>
            </a:r>
            <a:r>
              <a:rPr lang="en-US" sz="1600" i="1" dirty="0">
                <a:solidFill>
                  <a:prstClr val="black"/>
                </a:solidFill>
              </a:rPr>
              <a:t> Flying by the Seat of Your pants: more absurdities and realities of special education. </a:t>
            </a:r>
            <a:r>
              <a:rPr lang="en-US" sz="1600" dirty="0">
                <a:solidFill>
                  <a:prstClr val="black"/>
                </a:solidFill>
              </a:rPr>
              <a:t>Minnetonka: </a:t>
            </a:r>
            <a:r>
              <a:rPr lang="en-US" sz="1600" dirty="0" err="1">
                <a:solidFill>
                  <a:prstClr val="black"/>
                </a:solidFill>
              </a:rPr>
              <a:t>Peytral</a:t>
            </a:r>
            <a:r>
              <a:rPr lang="en-US" sz="1600" dirty="0">
                <a:solidFill>
                  <a:prstClr val="black"/>
                </a:solidFill>
              </a:rPr>
              <a:t> Publications </a:t>
            </a:r>
            <a:r>
              <a:rPr lang="en-US" sz="1600" dirty="0" err="1">
                <a:solidFill>
                  <a:prstClr val="black"/>
                </a:solidFill>
              </a:rPr>
              <a:t>inc.</a:t>
            </a:r>
            <a:r>
              <a:rPr lang="en-US" sz="1600" dirty="0">
                <a:solidFill>
                  <a:prstClr val="black"/>
                </a:solidFill>
              </a:rPr>
              <a:t>, p. 62.</a:t>
            </a:r>
            <a:endParaRPr lang="nl-BE" sz="1600" dirty="0">
              <a:solidFill>
                <a:prstClr val="black"/>
              </a:solidFill>
            </a:endParaRPr>
          </a:p>
        </p:txBody>
      </p:sp>
      <p:sp>
        <p:nvSpPr>
          <p:cNvPr id="3" name="Tekstvak 2"/>
          <p:cNvSpPr txBox="1"/>
          <p:nvPr/>
        </p:nvSpPr>
        <p:spPr>
          <a:xfrm>
            <a:off x="8560864" y="2949711"/>
            <a:ext cx="2560320" cy="1200329"/>
          </a:xfrm>
          <a:prstGeom prst="rect">
            <a:avLst/>
          </a:prstGeom>
          <a:noFill/>
        </p:spPr>
        <p:txBody>
          <a:bodyPr wrap="square" rtlCol="0">
            <a:spAutoFit/>
          </a:bodyPr>
          <a:lstStyle/>
          <a:p>
            <a:r>
              <a:rPr lang="nl-BE" dirty="0"/>
              <a:t>OT= </a:t>
            </a:r>
            <a:r>
              <a:rPr lang="nl-BE" dirty="0" err="1"/>
              <a:t>occupational</a:t>
            </a:r>
            <a:r>
              <a:rPr lang="nl-BE" dirty="0"/>
              <a:t> </a:t>
            </a:r>
            <a:r>
              <a:rPr lang="nl-BE" dirty="0" err="1"/>
              <a:t>therapist</a:t>
            </a:r>
            <a:r>
              <a:rPr lang="nl-BE" dirty="0"/>
              <a:t>/ ergotherapeut. </a:t>
            </a:r>
          </a:p>
          <a:p>
            <a:r>
              <a:rPr lang="nl-BE" dirty="0"/>
              <a:t>PT: </a:t>
            </a:r>
            <a:r>
              <a:rPr lang="nl-BE" dirty="0" err="1"/>
              <a:t>physiotherapist</a:t>
            </a:r>
            <a:r>
              <a:rPr lang="nl-BE" dirty="0"/>
              <a:t>/ kinesitherapeut.</a:t>
            </a:r>
          </a:p>
        </p:txBody>
      </p:sp>
      <p:sp>
        <p:nvSpPr>
          <p:cNvPr id="7" name="Stroomdiagram: Opslag met sequentiële toegang 6"/>
          <p:cNvSpPr/>
          <p:nvPr/>
        </p:nvSpPr>
        <p:spPr>
          <a:xfrm>
            <a:off x="284366" y="357166"/>
            <a:ext cx="3287509" cy="294483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Roboto" panose="02000000000000000000" pitchFamily="2" charset="0"/>
                <a:ea typeface="Roboto" panose="02000000000000000000" pitchFamily="2" charset="0"/>
              </a:rPr>
              <a:t>Stel dat je op je stageschool de kans krijgt om een overleg bij te wonen over een bepaalde leerling, wat leer je daarover uit deze cartoon? </a:t>
            </a:r>
          </a:p>
        </p:txBody>
      </p:sp>
    </p:spTree>
    <p:extLst>
      <p:ext uri="{BB962C8B-B14F-4D97-AF65-F5344CB8AC3E}">
        <p14:creationId xmlns:p14="http://schemas.microsoft.com/office/powerpoint/2010/main" val="407726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Doelstellingen</a:t>
            </a:r>
          </a:p>
        </p:txBody>
      </p:sp>
      <p:sp>
        <p:nvSpPr>
          <p:cNvPr id="3" name="Tijdelijke aanduiding voor inhoud 2"/>
          <p:cNvSpPr>
            <a:spLocks noGrp="1"/>
          </p:cNvSpPr>
          <p:nvPr>
            <p:ph idx="1"/>
          </p:nvPr>
        </p:nvSpPr>
        <p:spPr/>
        <p:txBody>
          <a:bodyPr>
            <a:normAutofit/>
          </a:bodyPr>
          <a:lstStyle/>
          <a:p>
            <a:r>
              <a:rPr lang="nl-NL" sz="2400" dirty="0">
                <a:latin typeface="Roboto" panose="02000000000000000000" pitchFamily="2" charset="0"/>
                <a:ea typeface="Roboto" panose="02000000000000000000" pitchFamily="2" charset="0"/>
              </a:rPr>
              <a:t>Je verwoordt je eigen kijk op diversiteit in de klaspraktijk en op samenwerking met diverse partners.</a:t>
            </a:r>
            <a:endParaRPr lang="nl-BE" sz="2400" dirty="0">
              <a:latin typeface="Roboto" panose="02000000000000000000" pitchFamily="2" charset="0"/>
              <a:ea typeface="Roboto" panose="02000000000000000000" pitchFamily="2" charset="0"/>
            </a:endParaRPr>
          </a:p>
          <a:p>
            <a:r>
              <a:rPr lang="nl-BE" sz="2400" dirty="0">
                <a:latin typeface="Roboto" panose="02000000000000000000" pitchFamily="2" charset="0"/>
                <a:ea typeface="Roboto" panose="02000000000000000000" pitchFamily="2" charset="0"/>
              </a:rPr>
              <a:t>Je brengt je sterktes en uitdagingen op vlak van omgaan met diversiteit in kaart.</a:t>
            </a:r>
            <a:endParaRPr lang="nl-NL" sz="2400" dirty="0">
              <a:latin typeface="Roboto" panose="02000000000000000000" pitchFamily="2" charset="0"/>
              <a:ea typeface="Roboto" panose="02000000000000000000" pitchFamily="2" charset="0"/>
            </a:endParaRPr>
          </a:p>
          <a:p>
            <a:r>
              <a:rPr lang="nl-NL" sz="2400" dirty="0">
                <a:latin typeface="Roboto" panose="02000000000000000000" pitchFamily="2" charset="0"/>
                <a:ea typeface="Roboto" panose="02000000000000000000" pitchFamily="2" charset="0"/>
              </a:rPr>
              <a:t>Je deelt wat je in functie van een inclusieve leeromgeving wil leren of waar je in wil groeien.</a:t>
            </a:r>
          </a:p>
          <a:p>
            <a:endParaRPr lang="nl-BE" sz="2400" dirty="0">
              <a:latin typeface="+mj-lt"/>
            </a:endParaRPr>
          </a:p>
        </p:txBody>
      </p:sp>
      <p:pic>
        <p:nvPicPr>
          <p:cNvPr id="5" name="Afbeelding 4"/>
          <p:cNvPicPr>
            <a:picLocks noChangeAspect="1"/>
          </p:cNvPicPr>
          <p:nvPr/>
        </p:nvPicPr>
        <p:blipFill rotWithShape="1">
          <a:blip r:embed="rId2"/>
          <a:srcRect l="15120" r="5892" b="-3"/>
          <a:stretch/>
        </p:blipFill>
        <p:spPr>
          <a:xfrm>
            <a:off x="10182616" y="-93989"/>
            <a:ext cx="1772274" cy="2243789"/>
          </a:xfrm>
          <a:prstGeom prst="rect">
            <a:avLst/>
          </a:prstGeom>
        </p:spPr>
      </p:pic>
    </p:spTree>
    <p:extLst>
      <p:ext uri="{BB962C8B-B14F-4D97-AF65-F5344CB8AC3E}">
        <p14:creationId xmlns:p14="http://schemas.microsoft.com/office/powerpoint/2010/main" val="110324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21389" t="9872" r="17734" b="4571"/>
          <a:stretch>
            <a:fillRect/>
          </a:stretch>
        </p:blipFill>
        <p:spPr bwMode="auto">
          <a:xfrm>
            <a:off x="3463784" y="260648"/>
            <a:ext cx="5368520" cy="5658710"/>
          </a:xfrm>
          <a:prstGeom prst="rect">
            <a:avLst/>
          </a:prstGeom>
          <a:noFill/>
          <a:ln w="9525">
            <a:noFill/>
            <a:miter lim="800000"/>
            <a:headEnd/>
            <a:tailEnd/>
          </a:ln>
          <a:effectLst/>
        </p:spPr>
      </p:pic>
      <p:sp>
        <p:nvSpPr>
          <p:cNvPr id="5" name="Rechthoek 4"/>
          <p:cNvSpPr/>
          <p:nvPr/>
        </p:nvSpPr>
        <p:spPr>
          <a:xfrm>
            <a:off x="2475636" y="6165305"/>
            <a:ext cx="7344816" cy="584775"/>
          </a:xfrm>
          <a:prstGeom prst="rect">
            <a:avLst/>
          </a:prstGeom>
        </p:spPr>
        <p:txBody>
          <a:bodyPr wrap="square">
            <a:spAutoFit/>
          </a:bodyPr>
          <a:lstStyle/>
          <a:p>
            <a:pPr fontAlgn="base">
              <a:spcBef>
                <a:spcPct val="0"/>
              </a:spcBef>
              <a:spcAft>
                <a:spcPct val="0"/>
              </a:spcAft>
              <a:buFont typeface="Wingdings" pitchFamily="2" charset="2"/>
              <a:buNone/>
              <a:defRPr/>
            </a:pPr>
            <a:r>
              <a:rPr lang="en-US" sz="1600" dirty="0" err="1">
                <a:solidFill>
                  <a:prstClr val="black"/>
                </a:solidFill>
              </a:rPr>
              <a:t>Giangreco</a:t>
            </a:r>
            <a:r>
              <a:rPr lang="en-US" sz="1600" dirty="0">
                <a:solidFill>
                  <a:prstClr val="black"/>
                </a:solidFill>
              </a:rPr>
              <a:t>, M.F. (1998).</a:t>
            </a:r>
            <a:r>
              <a:rPr lang="en-US" sz="1600" i="1" dirty="0">
                <a:solidFill>
                  <a:prstClr val="black"/>
                </a:solidFill>
              </a:rPr>
              <a:t> Ants in his pants: absurdities and realities of special education. </a:t>
            </a:r>
            <a:r>
              <a:rPr lang="en-US" sz="1600" dirty="0">
                <a:solidFill>
                  <a:prstClr val="black"/>
                </a:solidFill>
              </a:rPr>
              <a:t>Minnetonka: </a:t>
            </a:r>
            <a:r>
              <a:rPr lang="en-US" sz="1600" dirty="0" err="1">
                <a:solidFill>
                  <a:prstClr val="black"/>
                </a:solidFill>
              </a:rPr>
              <a:t>Peytral</a:t>
            </a:r>
            <a:r>
              <a:rPr lang="en-US" sz="1600" dirty="0">
                <a:solidFill>
                  <a:prstClr val="black"/>
                </a:solidFill>
              </a:rPr>
              <a:t> Publications </a:t>
            </a:r>
            <a:r>
              <a:rPr lang="en-US" sz="1600" dirty="0" err="1">
                <a:solidFill>
                  <a:prstClr val="black"/>
                </a:solidFill>
              </a:rPr>
              <a:t>inc.</a:t>
            </a:r>
            <a:r>
              <a:rPr lang="en-US" sz="1600" dirty="0">
                <a:solidFill>
                  <a:prstClr val="black"/>
                </a:solidFill>
              </a:rPr>
              <a:t>, p. 57.</a:t>
            </a:r>
            <a:endParaRPr lang="nl-BE" sz="1600" dirty="0">
              <a:solidFill>
                <a:prstClr val="black"/>
              </a:solidFill>
            </a:endParaRPr>
          </a:p>
        </p:txBody>
      </p:sp>
      <p:sp>
        <p:nvSpPr>
          <p:cNvPr id="7" name="Stroomdiagram: Opslag met sequentiële toegang 6"/>
          <p:cNvSpPr/>
          <p:nvPr/>
        </p:nvSpPr>
        <p:spPr>
          <a:xfrm>
            <a:off x="409565" y="357167"/>
            <a:ext cx="3086100" cy="24003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Roboto" panose="02000000000000000000" pitchFamily="2" charset="0"/>
                <a:ea typeface="Roboto" panose="02000000000000000000" pitchFamily="2" charset="0"/>
              </a:rPr>
              <a:t>Wat zegt deze cartoon jou over wat er in een ideale samenwerking nodig is?</a:t>
            </a:r>
          </a:p>
        </p:txBody>
      </p:sp>
    </p:spTree>
    <p:extLst>
      <p:ext uri="{BB962C8B-B14F-4D97-AF65-F5344CB8AC3E}">
        <p14:creationId xmlns:p14="http://schemas.microsoft.com/office/powerpoint/2010/main" val="201737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1873" y="373702"/>
            <a:ext cx="10515600" cy="1325563"/>
          </a:xfrm>
        </p:spPr>
        <p:txBody>
          <a:bodyPr/>
          <a:lstStyle/>
          <a:p>
            <a:r>
              <a:rPr lang="nl-BE" dirty="0"/>
              <a:t> </a:t>
            </a:r>
          </a:p>
        </p:txBody>
      </p:sp>
      <p:pic>
        <p:nvPicPr>
          <p:cNvPr id="5122" name="Picture 2"/>
          <p:cNvPicPr>
            <a:picLocks noGrp="1" noChangeAspect="1" noChangeArrowheads="1"/>
          </p:cNvPicPr>
          <p:nvPr>
            <p:ph idx="1"/>
          </p:nvPr>
        </p:nvPicPr>
        <p:blipFill>
          <a:blip r:embed="rId3" cstate="print"/>
          <a:srcRect l="20000" t="14848" r="24545" b="10000"/>
          <a:stretch>
            <a:fillRect/>
          </a:stretch>
        </p:blipFill>
        <p:spPr bwMode="auto">
          <a:xfrm>
            <a:off x="4205266" y="216557"/>
            <a:ext cx="5665262" cy="5758135"/>
          </a:xfrm>
          <a:prstGeom prst="rect">
            <a:avLst/>
          </a:prstGeom>
          <a:noFill/>
          <a:ln w="9525">
            <a:noFill/>
            <a:miter lim="800000"/>
            <a:headEnd/>
            <a:tailEnd/>
          </a:ln>
          <a:effectLst/>
        </p:spPr>
      </p:pic>
      <p:sp>
        <p:nvSpPr>
          <p:cNvPr id="4" name="Rechthoek 3"/>
          <p:cNvSpPr/>
          <p:nvPr/>
        </p:nvSpPr>
        <p:spPr>
          <a:xfrm>
            <a:off x="4307387" y="5965166"/>
            <a:ext cx="5563141" cy="830997"/>
          </a:xfrm>
          <a:prstGeom prst="rect">
            <a:avLst/>
          </a:prstGeom>
        </p:spPr>
        <p:txBody>
          <a:bodyPr wrap="square">
            <a:spAutoFit/>
          </a:bodyPr>
          <a:lstStyle/>
          <a:p>
            <a:pPr fontAlgn="base">
              <a:spcBef>
                <a:spcPct val="0"/>
              </a:spcBef>
              <a:spcAft>
                <a:spcPct val="0"/>
              </a:spcAft>
              <a:buFont typeface="Wingdings" pitchFamily="2" charset="2"/>
              <a:buNone/>
              <a:defRPr/>
            </a:pPr>
            <a:r>
              <a:rPr lang="en-US" sz="1600" dirty="0" err="1">
                <a:solidFill>
                  <a:prstClr val="black"/>
                </a:solidFill>
              </a:rPr>
              <a:t>Giangreco</a:t>
            </a:r>
            <a:r>
              <a:rPr lang="en-US" sz="1600" dirty="0">
                <a:solidFill>
                  <a:prstClr val="black"/>
                </a:solidFill>
              </a:rPr>
              <a:t>, M.F. (1999).</a:t>
            </a:r>
            <a:r>
              <a:rPr lang="en-US" sz="1600" i="1" dirty="0">
                <a:solidFill>
                  <a:prstClr val="black"/>
                </a:solidFill>
              </a:rPr>
              <a:t> Flying by the Seat of Your pants: more absurdities and realities of special education. </a:t>
            </a:r>
            <a:r>
              <a:rPr lang="en-US" sz="1600" dirty="0">
                <a:solidFill>
                  <a:prstClr val="black"/>
                </a:solidFill>
              </a:rPr>
              <a:t>Minnetonka: </a:t>
            </a:r>
            <a:r>
              <a:rPr lang="en-US" sz="1600" dirty="0" err="1">
                <a:solidFill>
                  <a:prstClr val="black"/>
                </a:solidFill>
              </a:rPr>
              <a:t>Peytral</a:t>
            </a:r>
            <a:r>
              <a:rPr lang="en-US" sz="1600" dirty="0">
                <a:solidFill>
                  <a:prstClr val="black"/>
                </a:solidFill>
              </a:rPr>
              <a:t> Publications </a:t>
            </a:r>
            <a:r>
              <a:rPr lang="en-US" sz="1600" dirty="0" err="1">
                <a:solidFill>
                  <a:prstClr val="black"/>
                </a:solidFill>
              </a:rPr>
              <a:t>inc.</a:t>
            </a:r>
            <a:r>
              <a:rPr lang="en-US" sz="1600" dirty="0">
                <a:solidFill>
                  <a:prstClr val="black"/>
                </a:solidFill>
              </a:rPr>
              <a:t>, p. 33.</a:t>
            </a:r>
            <a:endParaRPr lang="nl-BE" sz="1600" dirty="0">
              <a:solidFill>
                <a:prstClr val="black"/>
              </a:solidFill>
            </a:endParaRPr>
          </a:p>
        </p:txBody>
      </p:sp>
      <p:sp>
        <p:nvSpPr>
          <p:cNvPr id="6" name="Stroomdiagram: Opslag met sequentiële toegang 5"/>
          <p:cNvSpPr/>
          <p:nvPr/>
        </p:nvSpPr>
        <p:spPr>
          <a:xfrm>
            <a:off x="508001" y="119507"/>
            <a:ext cx="4035424" cy="389369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Roboto" panose="02000000000000000000" pitchFamily="2" charset="0"/>
                <a:ea typeface="Roboto" panose="02000000000000000000" pitchFamily="2" charset="0"/>
              </a:rPr>
              <a:t>Wat hoorde je op school al over personeelsvergaderingen, klassenraden, zorg- of </a:t>
            </a:r>
            <a:r>
              <a:rPr lang="nl-NL" dirty="0" err="1">
                <a:latin typeface="Roboto" panose="02000000000000000000" pitchFamily="2" charset="0"/>
                <a:ea typeface="Roboto" panose="02000000000000000000" pitchFamily="2" charset="0"/>
              </a:rPr>
              <a:t>leerlingbesprekingen</a:t>
            </a:r>
            <a:r>
              <a:rPr lang="nl-NL" dirty="0">
                <a:latin typeface="Roboto" panose="02000000000000000000" pitchFamily="2" charset="0"/>
                <a:ea typeface="Roboto" panose="02000000000000000000" pitchFamily="2" charset="0"/>
              </a:rPr>
              <a:t>, multidisciplinair overleg of MDO? Klopt dit beeld?</a:t>
            </a:r>
          </a:p>
        </p:txBody>
      </p:sp>
      <p:sp>
        <p:nvSpPr>
          <p:cNvPr id="7" name="Stroomdiagram: Opslag met sequentiële toegang 6"/>
          <p:cNvSpPr/>
          <p:nvPr/>
        </p:nvSpPr>
        <p:spPr>
          <a:xfrm>
            <a:off x="406387" y="4013200"/>
            <a:ext cx="3190888" cy="253794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Roboto" panose="02000000000000000000" pitchFamily="2" charset="0"/>
                <a:ea typeface="Roboto" panose="02000000000000000000" pitchFamily="2" charset="0"/>
              </a:rPr>
              <a:t>Wat vind je belangrijk als je deelneemt in zo’n overleg om te vermijden dat het tot 'meeting </a:t>
            </a:r>
            <a:r>
              <a:rPr lang="nl-NL" dirty="0" err="1">
                <a:latin typeface="Roboto" panose="02000000000000000000" pitchFamily="2" charset="0"/>
                <a:ea typeface="Roboto" panose="02000000000000000000" pitchFamily="2" charset="0"/>
              </a:rPr>
              <a:t>mania</a:t>
            </a:r>
            <a:r>
              <a:rPr lang="nl-NL" dirty="0">
                <a:latin typeface="Roboto" panose="02000000000000000000" pitchFamily="2" charset="0"/>
                <a:ea typeface="Roboto" panose="02000000000000000000" pitchFamily="2" charset="0"/>
              </a:rPr>
              <a:t>' leidt?</a:t>
            </a:r>
          </a:p>
        </p:txBody>
      </p:sp>
    </p:spTree>
    <p:extLst>
      <p:ext uri="{BB962C8B-B14F-4D97-AF65-F5344CB8AC3E}">
        <p14:creationId xmlns:p14="http://schemas.microsoft.com/office/powerpoint/2010/main" val="51497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Inclusie in school en samenleving</a:t>
            </a:r>
          </a:p>
        </p:txBody>
      </p:sp>
      <p:sp>
        <p:nvSpPr>
          <p:cNvPr id="3" name="Tijdelijke aanduiding voor inhoud 2"/>
          <p:cNvSpPr>
            <a:spLocks noGrp="1"/>
          </p:cNvSpPr>
          <p:nvPr>
            <p:ph idx="1"/>
          </p:nvPr>
        </p:nvSpPr>
        <p:spPr/>
        <p:txBody>
          <a:bodyPr>
            <a:normAutofit fontScale="92500" lnSpcReduction="10000"/>
          </a:bodyPr>
          <a:lstStyle/>
          <a:p>
            <a:r>
              <a:rPr lang="nl-BE" dirty="0"/>
              <a:t>Bekijk het fragment </a:t>
            </a:r>
            <a:r>
              <a:rPr lang="nl-BE" u="sng" dirty="0"/>
              <a:t>‘</a:t>
            </a:r>
            <a:r>
              <a:rPr lang="nl-BE" u="sng" dirty="0">
                <a:hlinkClick r:id="rId3"/>
              </a:rPr>
              <a:t>Het schooltje</a:t>
            </a:r>
            <a:r>
              <a:rPr lang="nl-BE" u="sng" dirty="0"/>
              <a:t>’ </a:t>
            </a:r>
            <a:r>
              <a:rPr lang="nl-BE" dirty="0"/>
              <a:t> (3’14)  uit </a:t>
            </a:r>
            <a:r>
              <a:rPr lang="nl-BE" dirty="0" err="1"/>
              <a:t>Willy’s</a:t>
            </a:r>
            <a:r>
              <a:rPr lang="nl-BE" dirty="0"/>
              <a:t> en </a:t>
            </a:r>
            <a:r>
              <a:rPr lang="nl-BE" dirty="0" err="1"/>
              <a:t>Marjetten</a:t>
            </a:r>
            <a:r>
              <a:rPr lang="nl-BE" dirty="0"/>
              <a:t> (Woestijnvis, 2006).  </a:t>
            </a:r>
          </a:p>
          <a:p>
            <a:r>
              <a:rPr lang="nl-BE" dirty="0"/>
              <a:t>Wissel uit aan de hand van de volgende richtvragen:</a:t>
            </a:r>
          </a:p>
          <a:p>
            <a:pPr lvl="1"/>
            <a:r>
              <a:rPr lang="nl-BE" dirty="0"/>
              <a:t>Hoe kijken de ouders in het filmpje naar diversiteit? </a:t>
            </a:r>
          </a:p>
          <a:p>
            <a:pPr lvl="1"/>
            <a:r>
              <a:rPr lang="nl-BE" dirty="0"/>
              <a:t>Hoe kijkt de directeur ernaar?</a:t>
            </a:r>
          </a:p>
          <a:p>
            <a:pPr lvl="1"/>
            <a:r>
              <a:rPr lang="nl-BE" dirty="0"/>
              <a:t>Welke impact ervaar jij van hoe de ouders, directie, collega’s… in jouw stageschool naar diversiteit kijken? Verschilt dit van jouw kijk?</a:t>
            </a:r>
          </a:p>
          <a:p>
            <a:pPr lvl="1"/>
            <a:r>
              <a:rPr lang="nl-BE" dirty="0"/>
              <a:t>Zijn de klassen in je stageschool een weerspiegeling van de diversiteit in de omgeving? Hoe divers is het schoolteam?</a:t>
            </a:r>
          </a:p>
          <a:p>
            <a:pPr lvl="1"/>
            <a:r>
              <a:rPr lang="nl-BE" dirty="0"/>
              <a:t>Welke (voor)oordelen t.o.v. bepaalde groepen leerlingen, ouders, of collega’s hoorde je al op school? Hoe ga je daarmee om?</a:t>
            </a:r>
          </a:p>
          <a:p>
            <a:pPr lvl="1"/>
            <a:r>
              <a:rPr lang="nl-BE" dirty="0"/>
              <a:t>Wat doe je om leerlingen, ouders, collega’s… te laten ervaren dat diversiteit geen probleem hoeft te zijn en ook een meerwaarde kan bieden?</a:t>
            </a:r>
          </a:p>
          <a:p>
            <a:endParaRPr lang="nl-BE" dirty="0"/>
          </a:p>
        </p:txBody>
      </p:sp>
    </p:spTree>
    <p:extLst>
      <p:ext uri="{BB962C8B-B14F-4D97-AF65-F5344CB8AC3E}">
        <p14:creationId xmlns:p14="http://schemas.microsoft.com/office/powerpoint/2010/main" val="183088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767" y="-209549"/>
            <a:ext cx="10323799" cy="1915088"/>
          </a:xfrm>
        </p:spPr>
        <p:txBody>
          <a:bodyPr>
            <a:normAutofit/>
          </a:bodyPr>
          <a:lstStyle/>
          <a:p>
            <a:r>
              <a:rPr lang="nl-NL" dirty="0"/>
              <a:t>2</a:t>
            </a:r>
            <a:r>
              <a:rPr lang="nl-NL" dirty="0">
                <a:latin typeface="Roboto"/>
              </a:rPr>
              <a:t>. </a:t>
            </a:r>
            <a:r>
              <a:rPr lang="nl-NL" dirty="0"/>
              <a:t>Nabespreking</a:t>
            </a:r>
            <a:r>
              <a:rPr lang="nl-NL" dirty="0">
                <a:latin typeface="Roboto"/>
              </a:rPr>
              <a:t>: onze kijk op inclusie</a:t>
            </a:r>
          </a:p>
        </p:txBody>
      </p:sp>
      <p:sp>
        <p:nvSpPr>
          <p:cNvPr id="3" name="Tekstvak 2"/>
          <p:cNvSpPr txBox="1"/>
          <p:nvPr/>
        </p:nvSpPr>
        <p:spPr>
          <a:xfrm>
            <a:off x="647008" y="1371600"/>
            <a:ext cx="11544991" cy="5074531"/>
          </a:xfrm>
          <a:prstGeom prst="rect">
            <a:avLst/>
          </a:prstGeom>
          <a:noFill/>
        </p:spPr>
        <p:txBody>
          <a:bodyPr wrap="square" rtlCol="0">
            <a:spAutoFit/>
          </a:bodyPr>
          <a:lstStyle/>
          <a:p>
            <a:pPr marL="342900" indent="-342900">
              <a:buFont typeface="+mj-lt"/>
              <a:buAutoNum type="arabicPeriod"/>
            </a:pPr>
            <a:r>
              <a:rPr lang="nl-NL" sz="2400" dirty="0">
                <a:latin typeface="Roboto"/>
              </a:rPr>
              <a:t>Een inclusieve kijk</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Hoe kijken wij naar een inclusieve leeromgeving? </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Hoe sluit onze kijk aan bij de kijk in de school en de samenleving?</a:t>
            </a:r>
          </a:p>
          <a:p>
            <a:pPr marL="342900" indent="-342900">
              <a:buFont typeface="+mj-lt"/>
              <a:buAutoNum type="arabicPeriod"/>
            </a:pPr>
            <a:endParaRPr lang="nl-NL" sz="2400" dirty="0">
              <a:latin typeface="Roboto"/>
            </a:endParaRPr>
          </a:p>
          <a:p>
            <a:pPr marL="342900" indent="-342900">
              <a:buFont typeface="+mj-lt"/>
              <a:buAutoNum type="arabicPeriod"/>
            </a:pPr>
            <a:r>
              <a:rPr lang="nl-NL" sz="2400" dirty="0">
                <a:latin typeface="Roboto"/>
              </a:rPr>
              <a:t>Diversiteit in de klas</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Hoe spelen wij als leerkracht in op de diversiteit in onze klassen? </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Welke kansen zien we om die diversiteit nog sterker te waarderen en benutten?</a:t>
            </a:r>
          </a:p>
          <a:p>
            <a:pPr marL="342900" indent="-342900">
              <a:buFont typeface="+mj-lt"/>
              <a:buAutoNum type="arabicPeriod"/>
            </a:pPr>
            <a:endParaRPr lang="nl-NL" sz="2400" dirty="0">
              <a:latin typeface="Roboto"/>
            </a:endParaRPr>
          </a:p>
          <a:p>
            <a:pPr marL="342900" indent="-342900">
              <a:buFont typeface="+mj-lt"/>
              <a:buAutoNum type="arabicPeriod"/>
            </a:pPr>
            <a:r>
              <a:rPr lang="nl-BE" sz="2400" dirty="0">
                <a:latin typeface="Roboto"/>
              </a:rPr>
              <a:t>Verbindend samenwerken  </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Hoe zien wij onze samenwerking met leerlingen, ouders, collega’s en andere partners? </a:t>
            </a:r>
          </a:p>
          <a:p>
            <a:pPr marL="742950" lvl="1" indent="-285750" algn="just">
              <a:lnSpc>
                <a:spcPct val="107000"/>
              </a:lnSpc>
              <a:spcAft>
                <a:spcPts val="0"/>
              </a:spcAft>
              <a:buFont typeface="Arial" panose="020B0604020202020204" pitchFamily="34" charset="0"/>
              <a:buChar char="•"/>
              <a:tabLst>
                <a:tab pos="685800" algn="l"/>
              </a:tabLst>
            </a:pPr>
            <a:r>
              <a:rPr lang="nl-BE" sz="2400" dirty="0">
                <a:latin typeface="Calibri" panose="020F0502020204030204" pitchFamily="34" charset="0"/>
                <a:ea typeface="Calibri" panose="020F0502020204030204" pitchFamily="34" charset="0"/>
                <a:cs typeface="Calibri" panose="020F0502020204030204" pitchFamily="34" charset="0"/>
              </a:rPr>
              <a:t>Welke kansen zien we om die samenwerking meer verbindend te maken?</a:t>
            </a:r>
          </a:p>
          <a:p>
            <a:pPr marL="342900" indent="-342900">
              <a:buFont typeface="+mj-lt"/>
              <a:buAutoNum type="arabicPeriod"/>
            </a:pPr>
            <a:endParaRPr lang="nl-NL" sz="2400" dirty="0">
              <a:latin typeface="Roboto"/>
            </a:endParaRPr>
          </a:p>
        </p:txBody>
      </p:sp>
      <p:pic>
        <p:nvPicPr>
          <p:cNvPr id="6" name="Afbeelding 5">
            <a:extLst>
              <a:ext uri="{FF2B5EF4-FFF2-40B4-BE49-F238E27FC236}">
                <a16:creationId xmlns:a16="http://schemas.microsoft.com/office/drawing/2014/main" id="{B286F089-15E8-6945-9F0D-12B393D31FF3}"/>
              </a:ext>
            </a:extLst>
          </p:cNvPr>
          <p:cNvPicPr>
            <a:picLocks noChangeAspect="1"/>
          </p:cNvPicPr>
          <p:nvPr/>
        </p:nvPicPr>
        <p:blipFill>
          <a:blip r:embed="rId3"/>
          <a:stretch>
            <a:fillRect/>
          </a:stretch>
        </p:blipFill>
        <p:spPr>
          <a:xfrm>
            <a:off x="10361134" y="140717"/>
            <a:ext cx="1670957" cy="1670957"/>
          </a:xfrm>
          <a:prstGeom prst="rect">
            <a:avLst/>
          </a:prstGeom>
        </p:spPr>
      </p:pic>
    </p:spTree>
    <p:extLst>
      <p:ext uri="{BB962C8B-B14F-4D97-AF65-F5344CB8AC3E}">
        <p14:creationId xmlns:p14="http://schemas.microsoft.com/office/powerpoint/2010/main" val="245932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767" y="-209549"/>
            <a:ext cx="10323799" cy="1915088"/>
          </a:xfrm>
        </p:spPr>
        <p:txBody>
          <a:bodyPr>
            <a:normAutofit/>
          </a:bodyPr>
          <a:lstStyle/>
          <a:p>
            <a:r>
              <a:rPr lang="nl-NL" dirty="0"/>
              <a:t>2</a:t>
            </a:r>
            <a:r>
              <a:rPr lang="nl-NL" dirty="0">
                <a:latin typeface="Roboto"/>
              </a:rPr>
              <a:t>. </a:t>
            </a:r>
            <a:r>
              <a:rPr lang="nl-NL" dirty="0"/>
              <a:t>Nabespreking</a:t>
            </a:r>
            <a:r>
              <a:rPr lang="nl-NL" dirty="0">
                <a:latin typeface="Roboto"/>
              </a:rPr>
              <a:t>: onze kijk op inclusie</a:t>
            </a:r>
          </a:p>
        </p:txBody>
      </p:sp>
      <p:sp>
        <p:nvSpPr>
          <p:cNvPr id="3" name="Tekstvak 2"/>
          <p:cNvSpPr txBox="1"/>
          <p:nvPr/>
        </p:nvSpPr>
        <p:spPr>
          <a:xfrm>
            <a:off x="461700" y="1460500"/>
            <a:ext cx="11544991" cy="1569660"/>
          </a:xfrm>
          <a:prstGeom prst="rect">
            <a:avLst/>
          </a:prstGeom>
          <a:noFill/>
        </p:spPr>
        <p:txBody>
          <a:bodyPr wrap="square" rtlCol="0">
            <a:spAutoFit/>
          </a:bodyPr>
          <a:lstStyle/>
          <a:p>
            <a:r>
              <a:rPr lang="nl-NL" sz="2400" dirty="0">
                <a:latin typeface="Roboto"/>
              </a:rPr>
              <a:t>Bekijk de inclusieve bril op het online kenniscentrum van </a:t>
            </a:r>
            <a:r>
              <a:rPr lang="nl-NL" sz="2400" dirty="0" err="1">
                <a:latin typeface="Roboto"/>
              </a:rPr>
              <a:t>Potential</a:t>
            </a:r>
            <a:r>
              <a:rPr lang="nl-NL" sz="2400" dirty="0">
                <a:latin typeface="Roboto"/>
              </a:rPr>
              <a:t>. Verschilt die van jouw kijk op inclusieve leeromgevingen, diversiteit of verbindend samenwerken? Kleurt dit jouw kijk nog wat bij, of vind je er vooral een bevestiging in van hoe jij het ziet? </a:t>
            </a:r>
          </a:p>
        </p:txBody>
      </p:sp>
      <p:pic>
        <p:nvPicPr>
          <p:cNvPr id="4" name="Afbeelding 3"/>
          <p:cNvPicPr>
            <a:picLocks noChangeAspect="1"/>
          </p:cNvPicPr>
          <p:nvPr/>
        </p:nvPicPr>
        <p:blipFill rotWithShape="1">
          <a:blip r:embed="rId3"/>
          <a:srcRect t="11108" r="7030" b="15659"/>
          <a:stretch/>
        </p:blipFill>
        <p:spPr>
          <a:xfrm>
            <a:off x="2039039" y="3030160"/>
            <a:ext cx="7664478" cy="3396040"/>
          </a:xfrm>
          <a:prstGeom prst="rect">
            <a:avLst/>
          </a:prstGeom>
        </p:spPr>
      </p:pic>
    </p:spTree>
    <p:extLst>
      <p:ext uri="{BB962C8B-B14F-4D97-AF65-F5344CB8AC3E}">
        <p14:creationId xmlns:p14="http://schemas.microsoft.com/office/powerpoint/2010/main" val="421375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p:cNvPicPr>
            <a:picLocks noChangeAspect="1"/>
          </p:cNvPicPr>
          <p:nvPr/>
        </p:nvPicPr>
        <p:blipFill rotWithShape="1">
          <a:blip r:embed="rId3" cstate="print">
            <a:extLst>
              <a:ext uri="{28A0092B-C50C-407E-A947-70E740481C1C}">
                <a14:useLocalDpi xmlns:a14="http://schemas.microsoft.com/office/drawing/2010/main" val="0"/>
              </a:ext>
            </a:extLst>
          </a:blip>
          <a:srcRect t="21099" r="1485" b="22172"/>
          <a:stretch/>
        </p:blipFill>
        <p:spPr>
          <a:xfrm rot="10800000">
            <a:off x="6071282" y="1690688"/>
            <a:ext cx="6120718" cy="4971198"/>
          </a:xfrm>
          <a:prstGeom prst="rect">
            <a:avLst/>
          </a:prstGeom>
        </p:spPr>
      </p:pic>
      <p:sp>
        <p:nvSpPr>
          <p:cNvPr id="2" name="Titel 1"/>
          <p:cNvSpPr>
            <a:spLocks noGrp="1"/>
          </p:cNvSpPr>
          <p:nvPr>
            <p:ph type="title"/>
          </p:nvPr>
        </p:nvSpPr>
        <p:spPr>
          <a:xfrm>
            <a:off x="326571" y="1"/>
            <a:ext cx="11674929" cy="1690688"/>
          </a:xfrm>
        </p:spPr>
        <p:txBody>
          <a:bodyPr>
            <a:normAutofit fontScale="90000"/>
          </a:bodyPr>
          <a:lstStyle/>
          <a:p>
            <a:br>
              <a:rPr lang="nl-NL" dirty="0">
                <a:latin typeface="Roboto"/>
              </a:rPr>
            </a:br>
            <a:r>
              <a:rPr lang="nl-NL" dirty="0">
                <a:latin typeface="Roboto"/>
              </a:rPr>
              <a:t>2.1. Een inclusieve bril: inclusieve leeromgeving</a:t>
            </a:r>
          </a:p>
        </p:txBody>
      </p:sp>
      <p:sp>
        <p:nvSpPr>
          <p:cNvPr id="3" name="Tijdelijke aanduiding voor inhoud 2"/>
          <p:cNvSpPr>
            <a:spLocks noGrp="1"/>
          </p:cNvSpPr>
          <p:nvPr>
            <p:ph idx="1"/>
          </p:nvPr>
        </p:nvSpPr>
        <p:spPr>
          <a:xfrm>
            <a:off x="838200" y="2047741"/>
            <a:ext cx="5966012" cy="4393400"/>
          </a:xfrm>
        </p:spPr>
        <p:txBody>
          <a:bodyPr>
            <a:normAutofit lnSpcReduction="10000"/>
          </a:bodyPr>
          <a:lstStyle/>
          <a:p>
            <a:pPr marL="0" indent="0">
              <a:buNone/>
            </a:pPr>
            <a:r>
              <a:rPr lang="nl-NL" sz="2400" dirty="0">
                <a:latin typeface="Roboto" panose="02000000000000000000" pitchFamily="2" charset="0"/>
                <a:ea typeface="Roboto" panose="02000000000000000000" pitchFamily="2" charset="0"/>
              </a:rPr>
              <a:t>Een inclusieve leeromgeving is</a:t>
            </a:r>
            <a:r>
              <a:rPr lang="mr-IN" sz="2400" dirty="0">
                <a:latin typeface="Roboto" panose="02000000000000000000" pitchFamily="2" charset="0"/>
                <a:ea typeface="Roboto" panose="02000000000000000000" pitchFamily="2" charset="0"/>
              </a:rPr>
              <a:t>…</a:t>
            </a:r>
            <a:endParaRPr lang="nl-BE" sz="2400" dirty="0">
              <a:latin typeface="Roboto" panose="02000000000000000000" pitchFamily="2" charset="0"/>
              <a:ea typeface="Roboto" panose="02000000000000000000" pitchFamily="2" charset="0"/>
            </a:endParaRPr>
          </a:p>
          <a:p>
            <a:pPr marL="0" indent="0">
              <a:buNone/>
            </a:pPr>
            <a:endParaRPr lang="nl-NL" sz="2400" dirty="0">
              <a:latin typeface="Roboto" panose="02000000000000000000" pitchFamily="2" charset="0"/>
              <a:ea typeface="Roboto" panose="02000000000000000000" pitchFamily="2" charset="0"/>
            </a:endParaRPr>
          </a:p>
          <a:p>
            <a:r>
              <a:rPr lang="nl-NL" sz="2400" dirty="0">
                <a:latin typeface="Roboto" panose="02000000000000000000" pitchFamily="2" charset="0"/>
                <a:ea typeface="Roboto" panose="02000000000000000000" pitchFamily="2" charset="0"/>
              </a:rPr>
              <a:t>een leeromgeving die </a:t>
            </a:r>
            <a:r>
              <a:rPr lang="nl-NL" sz="2400" b="1" i="1" dirty="0">
                <a:latin typeface="Roboto" panose="02000000000000000000" pitchFamily="2" charset="0"/>
                <a:ea typeface="Roboto" panose="02000000000000000000" pitchFamily="2" charset="0"/>
              </a:rPr>
              <a:t>goed onderwijs </a:t>
            </a:r>
            <a:r>
              <a:rPr lang="nl-NL" sz="2400" dirty="0">
                <a:latin typeface="Roboto" panose="02000000000000000000" pitchFamily="2" charset="0"/>
                <a:ea typeface="Roboto" panose="02000000000000000000" pitchFamily="2" charset="0"/>
              </a:rPr>
              <a:t>mogelijk maakt </a:t>
            </a:r>
          </a:p>
          <a:p>
            <a:endParaRPr lang="nl-NL" sz="2400" dirty="0">
              <a:latin typeface="Roboto" panose="02000000000000000000" pitchFamily="2" charset="0"/>
              <a:ea typeface="Roboto" panose="02000000000000000000" pitchFamily="2" charset="0"/>
            </a:endParaRPr>
          </a:p>
          <a:p>
            <a:r>
              <a:rPr lang="nl-NL" sz="2400" b="1" i="1" dirty="0">
                <a:latin typeface="Roboto" panose="02000000000000000000" pitchFamily="2" charset="0"/>
                <a:ea typeface="Roboto" panose="02000000000000000000" pitchFamily="2" charset="0"/>
              </a:rPr>
              <a:t>voor alle leerlingen </a:t>
            </a:r>
            <a:r>
              <a:rPr lang="nl-NL" sz="2400" dirty="0">
                <a:latin typeface="Roboto" panose="02000000000000000000" pitchFamily="2" charset="0"/>
                <a:ea typeface="Roboto" panose="02000000000000000000" pitchFamily="2" charset="0"/>
              </a:rPr>
              <a:t>ongeacht beperking, etniciteit, sociale afkomst, taal, gender, … </a:t>
            </a:r>
          </a:p>
          <a:p>
            <a:endParaRPr lang="nl-NL" sz="2400" dirty="0">
              <a:latin typeface="Roboto" panose="02000000000000000000" pitchFamily="2" charset="0"/>
              <a:ea typeface="Roboto" panose="02000000000000000000" pitchFamily="2" charset="0"/>
            </a:endParaRPr>
          </a:p>
          <a:p>
            <a:pPr marL="0" indent="0">
              <a:buNone/>
            </a:pPr>
            <a:r>
              <a:rPr lang="nl-NL" sz="2400" dirty="0">
                <a:latin typeface="Roboto" panose="02000000000000000000" pitchFamily="2" charset="0"/>
                <a:ea typeface="Roboto" panose="02000000000000000000" pitchFamily="2" charset="0"/>
              </a:rPr>
              <a:t>-&gt; Power </a:t>
            </a:r>
            <a:r>
              <a:rPr lang="nl-NL" sz="2400" dirty="0" err="1">
                <a:latin typeface="Roboto" panose="02000000000000000000" pitchFamily="2" charset="0"/>
                <a:ea typeface="Roboto" panose="02000000000000000000" pitchFamily="2" charset="0"/>
              </a:rPr>
              <a:t>to</a:t>
            </a:r>
            <a:r>
              <a:rPr lang="nl-NL" sz="2400" dirty="0">
                <a:latin typeface="Roboto" panose="02000000000000000000" pitchFamily="2" charset="0"/>
                <a:ea typeface="Roboto" panose="02000000000000000000" pitchFamily="2" charset="0"/>
              </a:rPr>
              <a:t> </a:t>
            </a:r>
            <a:r>
              <a:rPr lang="nl-NL" sz="2400" dirty="0" err="1">
                <a:latin typeface="Roboto" panose="02000000000000000000" pitchFamily="2" charset="0"/>
                <a:ea typeface="Roboto" panose="02000000000000000000" pitchFamily="2" charset="0"/>
              </a:rPr>
              <a:t>teach</a:t>
            </a:r>
            <a:r>
              <a:rPr lang="nl-NL" sz="2400" dirty="0">
                <a:latin typeface="Roboto" panose="02000000000000000000" pitchFamily="2" charset="0"/>
                <a:ea typeface="Roboto" panose="02000000000000000000" pitchFamily="2" charset="0"/>
              </a:rPr>
              <a:t> </a:t>
            </a:r>
            <a:r>
              <a:rPr lang="nl-NL" sz="2400" dirty="0" err="1">
                <a:latin typeface="Roboto" panose="02000000000000000000" pitchFamily="2" charset="0"/>
                <a:ea typeface="Roboto" panose="02000000000000000000" pitchFamily="2" charset="0"/>
              </a:rPr>
              <a:t>all</a:t>
            </a:r>
            <a:r>
              <a:rPr lang="nl-NL" sz="2400" dirty="0">
                <a:latin typeface="Roboto" panose="02000000000000000000" pitchFamily="2" charset="0"/>
                <a:ea typeface="Roboto" panose="02000000000000000000" pitchFamily="2" charset="0"/>
              </a:rPr>
              <a:t>! - kenniscentrum </a:t>
            </a:r>
            <a:r>
              <a:rPr lang="nl-NL" sz="2400" dirty="0" err="1">
                <a:latin typeface="Roboto" panose="02000000000000000000" pitchFamily="2" charset="0"/>
                <a:ea typeface="Roboto" panose="02000000000000000000" pitchFamily="2" charset="0"/>
              </a:rPr>
              <a:t>Potential</a:t>
            </a:r>
            <a:r>
              <a:rPr lang="nl-NL" sz="2400" dirty="0">
                <a:latin typeface="Roboto" panose="02000000000000000000" pitchFamily="2" charset="0"/>
                <a:ea typeface="Roboto" panose="02000000000000000000" pitchFamily="2" charset="0"/>
              </a:rPr>
              <a:t> - </a:t>
            </a:r>
          </a:p>
          <a:p>
            <a:endParaRPr lang="nl-NL" sz="2400" dirty="0">
              <a:latin typeface="Roboto"/>
            </a:endParaRPr>
          </a:p>
          <a:p>
            <a:endParaRPr lang="nl-NL" sz="2400" dirty="0">
              <a:latin typeface="Roboto"/>
            </a:endParaRPr>
          </a:p>
        </p:txBody>
      </p:sp>
      <p:sp>
        <p:nvSpPr>
          <p:cNvPr id="6" name="Rechthoek 5"/>
          <p:cNvSpPr/>
          <p:nvPr/>
        </p:nvSpPr>
        <p:spPr>
          <a:xfrm>
            <a:off x="11353799" y="1896288"/>
            <a:ext cx="692497" cy="4135900"/>
          </a:xfrm>
          <a:prstGeom prst="rect">
            <a:avLst/>
          </a:prstGeom>
          <a:solidFill>
            <a:schemeClr val="bg1"/>
          </a:solidFill>
        </p:spPr>
        <p:txBody>
          <a:bodyPr vert="vert270" wrap="square">
            <a:spAutoFit/>
          </a:bodyPr>
          <a:lstStyle/>
          <a:p>
            <a:pPr>
              <a:defRPr/>
            </a:pPr>
            <a:r>
              <a:rPr lang="en-US" sz="1100" dirty="0" err="1">
                <a:latin typeface="Roboto"/>
              </a:rPr>
              <a:t>Giangreco</a:t>
            </a:r>
            <a:r>
              <a:rPr lang="en-US" sz="1100" dirty="0">
                <a:latin typeface="Roboto"/>
              </a:rPr>
              <a:t>, M.F. (2000).</a:t>
            </a:r>
            <a:r>
              <a:rPr lang="en-US" sz="1100" i="1" dirty="0">
                <a:latin typeface="Roboto"/>
              </a:rPr>
              <a:t> </a:t>
            </a:r>
            <a:r>
              <a:rPr lang="en-US" sz="1100" i="1">
                <a:latin typeface="Roboto"/>
              </a:rPr>
              <a:t>Teaching old logs new tricks: more absurdities and realities of education. </a:t>
            </a:r>
            <a:r>
              <a:rPr lang="en-US" sz="1100" dirty="0">
                <a:latin typeface="Roboto"/>
              </a:rPr>
              <a:t>Minnetonka: </a:t>
            </a:r>
            <a:r>
              <a:rPr lang="en-US" sz="1100" dirty="0" err="1">
                <a:latin typeface="Roboto"/>
              </a:rPr>
              <a:t>Peytral</a:t>
            </a:r>
            <a:r>
              <a:rPr lang="en-US" sz="1100" dirty="0">
                <a:latin typeface="Roboto"/>
              </a:rPr>
              <a:t> Publications </a:t>
            </a:r>
            <a:r>
              <a:rPr lang="en-US" sz="1100" dirty="0" err="1">
                <a:latin typeface="Roboto"/>
              </a:rPr>
              <a:t>inc.</a:t>
            </a:r>
            <a:r>
              <a:rPr lang="en-US" sz="1100" dirty="0">
                <a:latin typeface="Roboto"/>
              </a:rPr>
              <a:t>, p. 45</a:t>
            </a:r>
            <a:endParaRPr lang="nl-BE" sz="1100" dirty="0">
              <a:latin typeface="Roboto"/>
            </a:endParaRPr>
          </a:p>
        </p:txBody>
      </p:sp>
    </p:spTree>
    <p:extLst>
      <p:ext uri="{BB962C8B-B14F-4D97-AF65-F5344CB8AC3E}">
        <p14:creationId xmlns:p14="http://schemas.microsoft.com/office/powerpoint/2010/main" val="170156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6909656" y="1967948"/>
            <a:ext cx="5122488" cy="4890052"/>
          </a:xfrm>
          <a:prstGeom prst="rect">
            <a:avLst/>
          </a:prstGeom>
          <a:solidFill>
            <a:schemeClr val="tx1"/>
          </a:solidFill>
        </p:spPr>
      </p:pic>
      <p:sp>
        <p:nvSpPr>
          <p:cNvPr id="2" name="Titel 1"/>
          <p:cNvSpPr>
            <a:spLocks noGrp="1"/>
          </p:cNvSpPr>
          <p:nvPr>
            <p:ph type="title"/>
          </p:nvPr>
        </p:nvSpPr>
        <p:spPr>
          <a:xfrm>
            <a:off x="609600" y="169183"/>
            <a:ext cx="10515600" cy="1325563"/>
          </a:xfrm>
        </p:spPr>
        <p:txBody>
          <a:bodyPr/>
          <a:lstStyle/>
          <a:p>
            <a:r>
              <a:rPr lang="nl-BE" dirty="0"/>
              <a:t>2</a:t>
            </a:r>
            <a:r>
              <a:rPr lang="nl-BE" dirty="0">
                <a:latin typeface="Roboto"/>
              </a:rPr>
              <a:t>.2. </a:t>
            </a:r>
            <a:r>
              <a:rPr lang="nl-NL" dirty="0">
                <a:latin typeface="Roboto"/>
              </a:rPr>
              <a:t>Een inclusieve bril: </a:t>
            </a:r>
            <a:br>
              <a:rPr lang="nl-NL" dirty="0">
                <a:latin typeface="Roboto"/>
              </a:rPr>
            </a:br>
            <a:r>
              <a:rPr lang="nl-BE" dirty="0">
                <a:latin typeface="Roboto"/>
              </a:rPr>
              <a:t>diversiteit waarderen en benutten</a:t>
            </a:r>
          </a:p>
        </p:txBody>
      </p:sp>
      <p:sp>
        <p:nvSpPr>
          <p:cNvPr id="5" name="Rechthoek 4"/>
          <p:cNvSpPr/>
          <p:nvPr/>
        </p:nvSpPr>
        <p:spPr>
          <a:xfrm>
            <a:off x="11508924" y="1813519"/>
            <a:ext cx="692497" cy="4057808"/>
          </a:xfrm>
          <a:prstGeom prst="rect">
            <a:avLst/>
          </a:prstGeom>
        </p:spPr>
        <p:txBody>
          <a:bodyPr vert="vert270" wrap="square">
            <a:spAutoFit/>
          </a:bodyPr>
          <a:lstStyle/>
          <a:p>
            <a:pPr>
              <a:defRPr/>
            </a:pPr>
            <a:r>
              <a:rPr lang="en-US" sz="1100" dirty="0" err="1">
                <a:latin typeface="Roboto"/>
              </a:rPr>
              <a:t>Giangreco</a:t>
            </a:r>
            <a:r>
              <a:rPr lang="en-US" sz="1100" dirty="0">
                <a:latin typeface="Roboto"/>
              </a:rPr>
              <a:t>, M.F. (2000).</a:t>
            </a:r>
            <a:r>
              <a:rPr lang="en-US" sz="1100" i="1" dirty="0">
                <a:latin typeface="Roboto"/>
              </a:rPr>
              <a:t> Teaching old logs new tricks: more absurdities and realities of education. </a:t>
            </a:r>
            <a:r>
              <a:rPr lang="en-US" sz="1100" dirty="0">
                <a:latin typeface="Roboto"/>
              </a:rPr>
              <a:t>Minnetonka: </a:t>
            </a:r>
            <a:r>
              <a:rPr lang="en-US" sz="1100" dirty="0" err="1">
                <a:latin typeface="Roboto"/>
              </a:rPr>
              <a:t>Peytral</a:t>
            </a:r>
            <a:r>
              <a:rPr lang="en-US" sz="1100" dirty="0">
                <a:latin typeface="Roboto"/>
              </a:rPr>
              <a:t> Publications </a:t>
            </a:r>
            <a:r>
              <a:rPr lang="en-US" sz="1100" dirty="0" err="1">
                <a:latin typeface="Roboto"/>
              </a:rPr>
              <a:t>inc.</a:t>
            </a:r>
            <a:r>
              <a:rPr lang="en-US" sz="1100" dirty="0">
                <a:latin typeface="Roboto"/>
              </a:rPr>
              <a:t>, p. 61</a:t>
            </a:r>
            <a:endParaRPr lang="nl-BE" sz="1100" dirty="0">
              <a:latin typeface="Roboto"/>
            </a:endParaRPr>
          </a:p>
        </p:txBody>
      </p:sp>
      <p:sp>
        <p:nvSpPr>
          <p:cNvPr id="7" name="Tijdelijke aanduiding voor inhoud 2"/>
          <p:cNvSpPr txBox="1">
            <a:spLocks/>
          </p:cNvSpPr>
          <p:nvPr/>
        </p:nvSpPr>
        <p:spPr>
          <a:xfrm>
            <a:off x="427582" y="1985324"/>
            <a:ext cx="6882497" cy="4890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BE" dirty="0">
                <a:latin typeface="Roboto"/>
              </a:rPr>
              <a:t>Diversiteit is </a:t>
            </a:r>
            <a:r>
              <a:rPr lang="nl-BE" b="1" i="1" dirty="0">
                <a:latin typeface="Roboto"/>
              </a:rPr>
              <a:t>de norm </a:t>
            </a:r>
            <a:r>
              <a:rPr lang="nl-BE" dirty="0">
                <a:latin typeface="Roboto"/>
              </a:rPr>
              <a:t>geworden in de samenleving, dus ook in het onderwijs. De mythe van “het normale of gemiddelde kind” is doorprikt. </a:t>
            </a:r>
            <a:r>
              <a:rPr lang="nl-BE" b="1" i="1" dirty="0">
                <a:latin typeface="Roboto"/>
              </a:rPr>
              <a:t>Omgaan met diversiteit </a:t>
            </a:r>
            <a:r>
              <a:rPr lang="nl-BE" dirty="0">
                <a:latin typeface="Roboto"/>
              </a:rPr>
              <a:t>zit in de </a:t>
            </a:r>
            <a:r>
              <a:rPr lang="nl-BE" b="1" i="1" dirty="0">
                <a:latin typeface="Roboto"/>
              </a:rPr>
              <a:t>kern</a:t>
            </a:r>
            <a:r>
              <a:rPr lang="nl-BE" dirty="0">
                <a:latin typeface="Roboto"/>
              </a:rPr>
              <a:t> van het onderwijs, niet langer in de rand of marge.</a:t>
            </a:r>
          </a:p>
          <a:p>
            <a:endParaRPr lang="nl-BE" sz="2400" dirty="0">
              <a:latin typeface="Roboto"/>
            </a:endParaRPr>
          </a:p>
          <a:p>
            <a:r>
              <a:rPr lang="nl-BE" sz="2400" dirty="0">
                <a:latin typeface="Roboto"/>
              </a:rPr>
              <a:t>Diversiteit </a:t>
            </a:r>
            <a:r>
              <a:rPr lang="nl-BE" sz="2400" b="1" i="1" dirty="0">
                <a:latin typeface="Roboto"/>
              </a:rPr>
              <a:t>waarderen en benutten </a:t>
            </a:r>
            <a:r>
              <a:rPr lang="nl-BE" sz="2400" dirty="0">
                <a:latin typeface="Roboto"/>
              </a:rPr>
              <a:t>voelt vaak aan als een </a:t>
            </a:r>
            <a:r>
              <a:rPr lang="nl-BE" sz="2400" b="1" i="1" dirty="0">
                <a:latin typeface="Roboto"/>
              </a:rPr>
              <a:t>uitdaging</a:t>
            </a:r>
            <a:r>
              <a:rPr lang="nl-BE" sz="2400" dirty="0">
                <a:latin typeface="Roboto"/>
              </a:rPr>
              <a:t>. </a:t>
            </a:r>
            <a:r>
              <a:rPr lang="nl-NL" sz="2400" dirty="0">
                <a:latin typeface="Roboto"/>
              </a:rPr>
              <a:t>Tegelijk zijn er ook steeds goede voorbeelden. </a:t>
            </a:r>
            <a:r>
              <a:rPr lang="nl-BE" sz="2400" dirty="0">
                <a:latin typeface="Roboto"/>
              </a:rPr>
              <a:t>We leren diversiteit zien als een </a:t>
            </a:r>
            <a:r>
              <a:rPr lang="nl-BE" sz="2400" b="1" i="1" dirty="0">
                <a:latin typeface="Roboto"/>
              </a:rPr>
              <a:t>kans</a:t>
            </a:r>
            <a:r>
              <a:rPr lang="nl-BE" sz="2400" b="1" dirty="0">
                <a:latin typeface="Roboto"/>
              </a:rPr>
              <a:t>, een </a:t>
            </a:r>
            <a:r>
              <a:rPr lang="nl-BE" sz="2400" b="1" i="1" dirty="0">
                <a:latin typeface="Roboto"/>
              </a:rPr>
              <a:t>meerwaarde</a:t>
            </a:r>
            <a:r>
              <a:rPr lang="nl-BE" sz="2400" dirty="0">
                <a:latin typeface="Roboto"/>
              </a:rPr>
              <a:t>, niet als een probleem of deficit. Daarbij is ondersteuning belangrijk.</a:t>
            </a:r>
          </a:p>
        </p:txBody>
      </p:sp>
    </p:spTree>
    <p:extLst>
      <p:ext uri="{BB962C8B-B14F-4D97-AF65-F5344CB8AC3E}">
        <p14:creationId xmlns:p14="http://schemas.microsoft.com/office/powerpoint/2010/main" val="140822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rotWithShape="1">
          <a:blip r:embed="rId3"/>
          <a:srcRect l="17582" t="12432" r="21456" b="9927"/>
          <a:stretch/>
        </p:blipFill>
        <p:spPr>
          <a:xfrm>
            <a:off x="7445626" y="2155371"/>
            <a:ext cx="4251739" cy="4061184"/>
          </a:xfrm>
          <a:prstGeom prst="rect">
            <a:avLst/>
          </a:prstGeom>
          <a:effectLst/>
        </p:spPr>
      </p:pic>
      <p:sp>
        <p:nvSpPr>
          <p:cNvPr id="2" name="Titel 1"/>
          <p:cNvSpPr>
            <a:spLocks noGrp="1"/>
          </p:cNvSpPr>
          <p:nvPr>
            <p:ph type="title"/>
          </p:nvPr>
        </p:nvSpPr>
        <p:spPr>
          <a:xfrm>
            <a:off x="579038" y="58526"/>
            <a:ext cx="8951327" cy="1639387"/>
          </a:xfrm>
        </p:spPr>
        <p:txBody>
          <a:bodyPr>
            <a:normAutofit/>
          </a:bodyPr>
          <a:lstStyle/>
          <a:p>
            <a:r>
              <a:rPr lang="nl-NL" dirty="0"/>
              <a:t>2</a:t>
            </a:r>
            <a:r>
              <a:rPr lang="nl-NL" dirty="0">
                <a:latin typeface="Roboto"/>
              </a:rPr>
              <a:t>.3. Een inclusieve bril: </a:t>
            </a:r>
            <a:br>
              <a:rPr lang="nl-NL" dirty="0">
                <a:latin typeface="Roboto"/>
              </a:rPr>
            </a:br>
            <a:r>
              <a:rPr lang="nl-NL" dirty="0">
                <a:latin typeface="Roboto"/>
              </a:rPr>
              <a:t>verbindend samenwerken</a:t>
            </a:r>
          </a:p>
        </p:txBody>
      </p:sp>
      <p:sp>
        <p:nvSpPr>
          <p:cNvPr id="9" name="Content Placeholder 8"/>
          <p:cNvSpPr>
            <a:spLocks noGrp="1"/>
          </p:cNvSpPr>
          <p:nvPr>
            <p:ph idx="1"/>
          </p:nvPr>
        </p:nvSpPr>
        <p:spPr>
          <a:xfrm>
            <a:off x="579038" y="1812471"/>
            <a:ext cx="7323991" cy="5045529"/>
          </a:xfrm>
        </p:spPr>
        <p:txBody>
          <a:bodyPr>
            <a:normAutofit lnSpcReduction="10000"/>
          </a:bodyPr>
          <a:lstStyle/>
          <a:p>
            <a:r>
              <a:rPr lang="nl-NL" sz="1800" dirty="0">
                <a:latin typeface="Roboto"/>
              </a:rPr>
              <a:t>Samenwerken is </a:t>
            </a:r>
            <a:r>
              <a:rPr lang="nl-NL" sz="1800" b="1" dirty="0">
                <a:latin typeface="Roboto"/>
              </a:rPr>
              <a:t>essentieel</a:t>
            </a:r>
            <a:r>
              <a:rPr lang="nl-NL" sz="1800" dirty="0">
                <a:latin typeface="Roboto"/>
              </a:rPr>
              <a:t> </a:t>
            </a:r>
            <a:r>
              <a:rPr lang="nl-NL" sz="1800" b="1" dirty="0">
                <a:latin typeface="Roboto"/>
              </a:rPr>
              <a:t>in functie van een inclusieve leeromgeving</a:t>
            </a:r>
            <a:endParaRPr lang="nl-NL" sz="1800" dirty="0">
              <a:latin typeface="Roboto"/>
            </a:endParaRPr>
          </a:p>
          <a:p>
            <a:endParaRPr lang="nl-NL" sz="1800" dirty="0">
              <a:latin typeface="Roboto"/>
            </a:endParaRPr>
          </a:p>
          <a:p>
            <a:r>
              <a:rPr lang="nl-NL" sz="1800" dirty="0">
                <a:latin typeface="Roboto"/>
              </a:rPr>
              <a:t>Leerkrachten en partners zijn wederzijds van elkaar afhankelijk. Bijgevolg vraagt samenwerking </a:t>
            </a:r>
            <a:r>
              <a:rPr lang="nl-NL" sz="1800" b="1" dirty="0">
                <a:latin typeface="Roboto"/>
              </a:rPr>
              <a:t>gelijkwaardigheid en verbinding in wederzijds partnerschap</a:t>
            </a:r>
            <a:r>
              <a:rPr lang="nl-NL" sz="1800" dirty="0">
                <a:latin typeface="Roboto"/>
              </a:rPr>
              <a:t>. </a:t>
            </a:r>
          </a:p>
          <a:p>
            <a:endParaRPr lang="nl-NL" sz="1800" dirty="0">
              <a:latin typeface="Roboto"/>
            </a:endParaRPr>
          </a:p>
          <a:p>
            <a:r>
              <a:rPr lang="nl-NL" sz="1800" b="1" dirty="0">
                <a:latin typeface="Roboto"/>
              </a:rPr>
              <a:t>Verbindend samenwerken </a:t>
            </a:r>
            <a:r>
              <a:rPr lang="nl-BE" sz="1800" dirty="0">
                <a:latin typeface="Roboto"/>
              </a:rPr>
              <a:t>voelt vaak aan als een </a:t>
            </a:r>
            <a:r>
              <a:rPr lang="nl-BE" sz="1800" b="1" dirty="0">
                <a:latin typeface="Roboto"/>
              </a:rPr>
              <a:t>uitdaging</a:t>
            </a:r>
            <a:r>
              <a:rPr lang="nl-BE" sz="1800" dirty="0">
                <a:latin typeface="Roboto"/>
              </a:rPr>
              <a:t>, bv. </a:t>
            </a:r>
            <a:r>
              <a:rPr lang="nl-NL" sz="1800" dirty="0">
                <a:latin typeface="Roboto"/>
              </a:rPr>
              <a:t>verwarring en miscommunicatie rond rolverdeling en verwachtingen. Tegelijk ook steeds goede voorbeelden.</a:t>
            </a:r>
          </a:p>
          <a:p>
            <a:endParaRPr lang="nl-NL" sz="1800" dirty="0">
              <a:latin typeface="Roboto"/>
            </a:endParaRPr>
          </a:p>
          <a:p>
            <a:r>
              <a:rPr lang="nl-NL" sz="1800" b="1" dirty="0">
                <a:latin typeface="Roboto"/>
              </a:rPr>
              <a:t>We leren </a:t>
            </a:r>
            <a:r>
              <a:rPr lang="nl-NL" sz="1800" dirty="0">
                <a:latin typeface="Roboto"/>
              </a:rPr>
              <a:t>aangeven wat we in de samenwerking en op vlak van ondersteuning nodig hebben:</a:t>
            </a:r>
          </a:p>
          <a:p>
            <a:pPr lvl="1"/>
            <a:r>
              <a:rPr lang="nl-NL" sz="1800" dirty="0">
                <a:latin typeface="Roboto"/>
              </a:rPr>
              <a:t>Met wie samenwerken (van binnen en buiten de school)?</a:t>
            </a:r>
          </a:p>
          <a:p>
            <a:pPr lvl="1"/>
            <a:r>
              <a:rPr lang="nl-NL" sz="1800" dirty="0">
                <a:latin typeface="Roboto"/>
              </a:rPr>
              <a:t>Welke vormen van samenwerking inzetten?</a:t>
            </a:r>
          </a:p>
          <a:p>
            <a:pPr lvl="1"/>
            <a:r>
              <a:rPr lang="nl-NL" sz="1800" dirty="0">
                <a:latin typeface="Roboto"/>
              </a:rPr>
              <a:t>Hoe samenwerken op een verbindende en ondersteunende manier?</a:t>
            </a:r>
          </a:p>
        </p:txBody>
      </p:sp>
      <p:sp>
        <p:nvSpPr>
          <p:cNvPr id="5" name="Rechthoek 4"/>
          <p:cNvSpPr/>
          <p:nvPr/>
        </p:nvSpPr>
        <p:spPr>
          <a:xfrm>
            <a:off x="11218460" y="2320119"/>
            <a:ext cx="861774" cy="3313738"/>
          </a:xfrm>
          <a:prstGeom prst="rect">
            <a:avLst/>
          </a:prstGeom>
        </p:spPr>
        <p:txBody>
          <a:bodyPr vert="vert270" wrap="square">
            <a:spAutoFit/>
          </a:bodyPr>
          <a:lstStyle/>
          <a:p>
            <a:pPr marL="0" indent="0">
              <a:buFont typeface="Wingdings" pitchFamily="2" charset="2"/>
              <a:buNone/>
              <a:defRPr/>
            </a:pPr>
            <a:r>
              <a:rPr lang="en-US" sz="1100" dirty="0" err="1">
                <a:latin typeface="Roboto"/>
              </a:rPr>
              <a:t>Giangreco</a:t>
            </a:r>
            <a:r>
              <a:rPr lang="en-US" sz="1100" dirty="0">
                <a:latin typeface="Roboto"/>
              </a:rPr>
              <a:t>, M.F. (1999).</a:t>
            </a:r>
            <a:r>
              <a:rPr lang="en-US" sz="1100" i="1" dirty="0">
                <a:latin typeface="Roboto"/>
              </a:rPr>
              <a:t> Flying by the Seat of Your pants: more absurdities and realities of special education. </a:t>
            </a:r>
            <a:r>
              <a:rPr lang="en-US" sz="1100" dirty="0">
                <a:latin typeface="Roboto"/>
              </a:rPr>
              <a:t>Minnetonka: </a:t>
            </a:r>
            <a:r>
              <a:rPr lang="en-US" sz="1100" dirty="0" err="1">
                <a:latin typeface="Roboto"/>
              </a:rPr>
              <a:t>Peytral</a:t>
            </a:r>
            <a:r>
              <a:rPr lang="en-US" sz="1100" dirty="0">
                <a:latin typeface="Roboto"/>
              </a:rPr>
              <a:t> Publications </a:t>
            </a:r>
            <a:r>
              <a:rPr lang="en-US" sz="1100" dirty="0" err="1">
                <a:latin typeface="Roboto"/>
              </a:rPr>
              <a:t>inc.</a:t>
            </a:r>
            <a:r>
              <a:rPr lang="en-US" sz="1100" dirty="0">
                <a:latin typeface="Roboto"/>
              </a:rPr>
              <a:t>, p. 33.</a:t>
            </a:r>
            <a:endParaRPr lang="nl-BE" sz="1100" dirty="0">
              <a:latin typeface="Roboto"/>
            </a:endParaRPr>
          </a:p>
        </p:txBody>
      </p:sp>
    </p:spTree>
    <p:extLst>
      <p:ext uri="{BB962C8B-B14F-4D97-AF65-F5344CB8AC3E}">
        <p14:creationId xmlns:p14="http://schemas.microsoft.com/office/powerpoint/2010/main" val="292399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6116"/>
            <a:ext cx="10515600" cy="1325563"/>
          </a:xfrm>
        </p:spPr>
        <p:txBody>
          <a:bodyPr/>
          <a:lstStyle/>
          <a:p>
            <a:r>
              <a:rPr lang="nl-NL" dirty="0"/>
              <a:t>2</a:t>
            </a:r>
            <a:r>
              <a:rPr lang="nl-NL" dirty="0">
                <a:latin typeface="Roboto"/>
              </a:rPr>
              <a:t>.3. Een inclusieve bril: </a:t>
            </a:r>
            <a:br>
              <a:rPr lang="nl-NL" dirty="0">
                <a:latin typeface="Roboto"/>
              </a:rPr>
            </a:br>
            <a:r>
              <a:rPr lang="nl-NL" dirty="0">
                <a:latin typeface="Roboto"/>
              </a:rPr>
              <a:t>verbindend samenwerken</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3" y="1341679"/>
            <a:ext cx="9806793" cy="5516321"/>
          </a:xfrm>
          <a:prstGeom prst="rect">
            <a:avLst/>
          </a:prstGeom>
        </p:spPr>
      </p:pic>
    </p:spTree>
    <p:extLst>
      <p:ext uri="{BB962C8B-B14F-4D97-AF65-F5344CB8AC3E}">
        <p14:creationId xmlns:p14="http://schemas.microsoft.com/office/powerpoint/2010/main" val="162824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Situering </a:t>
            </a:r>
            <a:r>
              <a:rPr lang="nl-NL" dirty="0" err="1">
                <a:solidFill>
                  <a:srgbClr val="FC7F7A"/>
                </a:solidFill>
              </a:rPr>
              <a:t>Potential</a:t>
            </a:r>
            <a:endParaRPr lang="nl-NL" dirty="0">
              <a:solidFill>
                <a:srgbClr val="FC7F7A"/>
              </a:solidFill>
            </a:endParaRPr>
          </a:p>
          <a:p>
            <a:pPr marL="800100" lvl="1" indent="-342900">
              <a:buFont typeface="+mj-lt"/>
              <a:buAutoNum type="arabicPeriod"/>
            </a:pPr>
            <a:r>
              <a:rPr lang="nl-NL" dirty="0">
                <a:solidFill>
                  <a:srgbClr val="FC7F7A"/>
                </a:solidFill>
              </a:rPr>
              <a:t>Brainstorm: wat kleurt mijn kijk op inclusie?</a:t>
            </a:r>
          </a:p>
          <a:p>
            <a:pPr marL="800100" lvl="1" indent="-342900">
              <a:buFont typeface="+mj-lt"/>
              <a:buAutoNum type="arabicPeriod"/>
            </a:pPr>
            <a:r>
              <a:rPr lang="nl-NL" dirty="0">
                <a:solidFill>
                  <a:srgbClr val="FC7F7A"/>
                </a:solidFill>
              </a:rPr>
              <a:t>Diversiteit in beeld</a:t>
            </a:r>
          </a:p>
          <a:p>
            <a:pPr marL="800100" lvl="1" indent="-342900">
              <a:buFont typeface="+mj-lt"/>
              <a:buAutoNum type="arabicPeriod"/>
            </a:pPr>
            <a:r>
              <a:rPr lang="nl-NL" dirty="0"/>
              <a:t>Focus op eigen leervraag/doel</a:t>
            </a:r>
          </a:p>
          <a:p>
            <a:pPr marL="342900" indent="-342900">
              <a:buFont typeface="+mj-lt"/>
              <a:buAutoNum type="arabicPeriod"/>
            </a:pPr>
            <a:endParaRPr lang="nl-NL" sz="1800" dirty="0"/>
          </a:p>
          <a:p>
            <a:pPr marL="342900" indent="-342900">
              <a:buFont typeface="+mj-lt"/>
              <a:buAutoNum type="arabicPeriod"/>
            </a:pPr>
            <a:endParaRPr lang="nl-NL" sz="1800" dirty="0"/>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11150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Situering </a:t>
            </a:r>
            <a:r>
              <a:rPr lang="nl-NL" dirty="0" err="1">
                <a:solidFill>
                  <a:srgbClr val="FC7F7A"/>
                </a:solidFill>
              </a:rPr>
              <a:t>Potential</a:t>
            </a:r>
            <a:endParaRPr lang="nl-NL" dirty="0">
              <a:solidFill>
                <a:srgbClr val="FC7F7A"/>
              </a:solidFill>
            </a:endParaRPr>
          </a:p>
          <a:p>
            <a:pPr marL="800100" lvl="1" indent="-342900">
              <a:buFont typeface="+mj-lt"/>
              <a:buAutoNum type="arabicPeriod"/>
            </a:pPr>
            <a:r>
              <a:rPr lang="nl-NL" dirty="0"/>
              <a:t>Brainstorm: wat kleurt mijn kijk op inclusie?</a:t>
            </a:r>
          </a:p>
          <a:p>
            <a:pPr marL="800100" lvl="1" indent="-342900">
              <a:buFont typeface="+mj-lt"/>
              <a:buAutoNum type="arabicPeriod"/>
            </a:pPr>
            <a:r>
              <a:rPr lang="nl-NL" dirty="0"/>
              <a:t>Diversiteit in beeld</a:t>
            </a:r>
          </a:p>
          <a:p>
            <a:pPr marL="800100" lvl="1" indent="-342900">
              <a:buFont typeface="+mj-lt"/>
              <a:buAutoNum type="arabicPeriod"/>
            </a:pPr>
            <a:r>
              <a:rPr lang="nl-NL" dirty="0"/>
              <a:t>Focus op eigen leervraag/doel</a:t>
            </a:r>
          </a:p>
          <a:p>
            <a:pPr marL="342900" indent="-342900">
              <a:buFont typeface="+mj-lt"/>
              <a:buAutoNum type="arabicPeriod"/>
            </a:pPr>
            <a:endParaRPr lang="nl-NL" sz="1800" dirty="0"/>
          </a:p>
          <a:p>
            <a:pPr marL="342900" indent="-342900">
              <a:buFont typeface="+mj-lt"/>
              <a:buAutoNum type="arabicPeriod"/>
            </a:pPr>
            <a:endParaRPr lang="nl-NL" sz="1800" dirty="0"/>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89302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30109"/>
            <a:ext cx="10515600" cy="1325563"/>
          </a:xfrm>
        </p:spPr>
        <p:txBody>
          <a:bodyPr>
            <a:normAutofit/>
          </a:bodyPr>
          <a:lstStyle/>
          <a:p>
            <a:r>
              <a:rPr lang="nl-NL" dirty="0"/>
              <a:t>3. Diversiteit in beeld</a:t>
            </a:r>
          </a:p>
        </p:txBody>
      </p:sp>
      <p:pic>
        <p:nvPicPr>
          <p:cNvPr id="8" name="Afbeelding 7"/>
          <p:cNvPicPr>
            <a:picLocks noChangeAspect="1"/>
          </p:cNvPicPr>
          <p:nvPr/>
        </p:nvPicPr>
        <p:blipFill>
          <a:blip r:embed="rId3"/>
          <a:stretch>
            <a:fillRect/>
          </a:stretch>
        </p:blipFill>
        <p:spPr>
          <a:xfrm>
            <a:off x="7810490" y="1993202"/>
            <a:ext cx="3411647" cy="2558736"/>
          </a:xfrm>
          <a:prstGeom prst="rect">
            <a:avLst/>
          </a:prstGeom>
        </p:spPr>
      </p:pic>
      <p:sp>
        <p:nvSpPr>
          <p:cNvPr id="10" name="Tekstvak 9"/>
          <p:cNvSpPr txBox="1"/>
          <p:nvPr/>
        </p:nvSpPr>
        <p:spPr>
          <a:xfrm>
            <a:off x="723900" y="1803400"/>
            <a:ext cx="6972290" cy="3946721"/>
          </a:xfrm>
          <a:prstGeom prst="rect">
            <a:avLst/>
          </a:prstGeom>
          <a:noFill/>
        </p:spPr>
        <p:txBody>
          <a:bodyPr wrap="square" rtlCol="0">
            <a:spAutoFit/>
          </a:bodyPr>
          <a:lstStyle/>
          <a:p>
            <a:pPr marL="228600" indent="-228600">
              <a:lnSpc>
                <a:spcPct val="90000"/>
              </a:lnSpc>
              <a:spcBef>
                <a:spcPts val="1000"/>
              </a:spcBef>
              <a:buClr>
                <a:prstClr val="white">
                  <a:lumMod val="75000"/>
                </a:prstClr>
              </a:buClr>
              <a:buFont typeface="Arial" panose="020B0604020202020204" pitchFamily="34" charset="0"/>
              <a:buChar char="•"/>
            </a:pPr>
            <a:r>
              <a:rPr lang="nl-BE" sz="2400" dirty="0">
                <a:solidFill>
                  <a:prstClr val="black">
                    <a:lumMod val="75000"/>
                    <a:lumOff val="25000"/>
                  </a:prstClr>
                </a:solidFill>
                <a:latin typeface="Roboto" panose="02000000000000000000" pitchFamily="2" charset="0"/>
                <a:ea typeface="Roboto" panose="02000000000000000000" pitchFamily="2" charset="0"/>
              </a:rPr>
              <a:t>In de volgende filmclips brengen een aantal leerkrachten in beeld hoe zij omgaan met de diversiteit in hun klaspraktijk. </a:t>
            </a:r>
          </a:p>
          <a:p>
            <a:pPr marL="228600" indent="-228600">
              <a:lnSpc>
                <a:spcPct val="90000"/>
              </a:lnSpc>
              <a:spcBef>
                <a:spcPts val="1000"/>
              </a:spcBef>
              <a:buClr>
                <a:prstClr val="white">
                  <a:lumMod val="75000"/>
                </a:prstClr>
              </a:buClr>
              <a:buFont typeface="Arial" panose="020B0604020202020204" pitchFamily="34" charset="0"/>
              <a:buChar char="•"/>
            </a:pPr>
            <a:r>
              <a:rPr lang="nl-BE" sz="2400" dirty="0">
                <a:solidFill>
                  <a:prstClr val="black">
                    <a:lumMod val="75000"/>
                    <a:lumOff val="25000"/>
                  </a:prstClr>
                </a:solidFill>
                <a:latin typeface="Roboto" panose="02000000000000000000" pitchFamily="2" charset="0"/>
                <a:ea typeface="Roboto" panose="02000000000000000000" pitchFamily="2" charset="0"/>
              </a:rPr>
              <a:t>Richtvragen bij het bekijken van de filmclips:</a:t>
            </a:r>
          </a:p>
          <a:p>
            <a:pPr marL="800100" lvl="1" indent="-342900">
              <a:lnSpc>
                <a:spcPct val="90000"/>
              </a:lnSpc>
              <a:spcBef>
                <a:spcPts val="1000"/>
              </a:spcBef>
              <a:buClr>
                <a:prstClr val="white">
                  <a:lumMod val="75000"/>
                </a:prstClr>
              </a:buClr>
              <a:buFont typeface="Arial" panose="020B0604020202020204" pitchFamily="34" charset="0"/>
              <a:buChar char="•"/>
            </a:pPr>
            <a:r>
              <a:rPr lang="nl-NL" sz="2400" dirty="0">
                <a:solidFill>
                  <a:prstClr val="black">
                    <a:lumMod val="75000"/>
                    <a:lumOff val="25000"/>
                  </a:prstClr>
                </a:solidFill>
                <a:latin typeface="Roboto" panose="02000000000000000000" pitchFamily="2" charset="0"/>
                <a:ea typeface="Roboto" panose="02000000000000000000" pitchFamily="2" charset="0"/>
              </a:rPr>
              <a:t>Wat zie je dat al goed lukt? ? Noteer deze ‘tops’.</a:t>
            </a:r>
          </a:p>
          <a:p>
            <a:pPr marL="800100" lvl="1" indent="-342900">
              <a:lnSpc>
                <a:spcPct val="90000"/>
              </a:lnSpc>
              <a:spcBef>
                <a:spcPts val="1000"/>
              </a:spcBef>
              <a:buClr>
                <a:prstClr val="white">
                  <a:lumMod val="75000"/>
                </a:prstClr>
              </a:buClr>
              <a:buFont typeface="Arial" panose="020B0604020202020204" pitchFamily="34" charset="0"/>
              <a:buChar char="•"/>
            </a:pPr>
            <a:r>
              <a:rPr lang="nl-NL" sz="2400" dirty="0">
                <a:solidFill>
                  <a:prstClr val="black">
                    <a:lumMod val="75000"/>
                    <a:lumOff val="25000"/>
                  </a:prstClr>
                </a:solidFill>
                <a:latin typeface="Roboto" panose="02000000000000000000" pitchFamily="2" charset="0"/>
                <a:ea typeface="Roboto" panose="02000000000000000000" pitchFamily="2" charset="0"/>
              </a:rPr>
              <a:t>Wat zou je zelf anders aangepakt hebben? Noteer deze ‘tips’.</a:t>
            </a:r>
          </a:p>
          <a:p>
            <a:pPr marL="457200" indent="-457200">
              <a:lnSpc>
                <a:spcPct val="90000"/>
              </a:lnSpc>
              <a:spcBef>
                <a:spcPts val="1000"/>
              </a:spcBef>
              <a:buClr>
                <a:prstClr val="white">
                  <a:lumMod val="75000"/>
                </a:prstClr>
              </a:buClr>
              <a:buFont typeface="Wingdings" panose="05000000000000000000" pitchFamily="2" charset="2"/>
              <a:buChar char="ü"/>
            </a:pPr>
            <a:endParaRPr lang="nl-NL" sz="2000" dirty="0">
              <a:solidFill>
                <a:prstClr val="black">
                  <a:lumMod val="75000"/>
                  <a:lumOff val="25000"/>
                </a:prstClr>
              </a:solidFill>
              <a:latin typeface="Calibri Light" panose="020F0302020204030204"/>
            </a:endParaRPr>
          </a:p>
          <a:p>
            <a:pPr marL="228600" indent="-228600">
              <a:lnSpc>
                <a:spcPct val="90000"/>
              </a:lnSpc>
              <a:spcBef>
                <a:spcPts val="1000"/>
              </a:spcBef>
              <a:buClr>
                <a:prstClr val="white">
                  <a:lumMod val="75000"/>
                </a:prstClr>
              </a:buClr>
              <a:buFont typeface="Arial" panose="020B0604020202020204" pitchFamily="34" charset="0"/>
              <a:buChar char="•"/>
            </a:pPr>
            <a:endParaRPr lang="nl-BE" sz="2000" dirty="0">
              <a:solidFill>
                <a:prstClr val="black">
                  <a:lumMod val="75000"/>
                  <a:lumOff val="25000"/>
                </a:prstClr>
              </a:solidFill>
              <a:latin typeface="Calibri Light" panose="020F0302020204030204"/>
            </a:endParaRPr>
          </a:p>
        </p:txBody>
      </p:sp>
    </p:spTree>
    <p:extLst>
      <p:ext uri="{BB962C8B-B14F-4D97-AF65-F5344CB8AC3E}">
        <p14:creationId xmlns:p14="http://schemas.microsoft.com/office/powerpoint/2010/main" val="120617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 Diversiteit in beeld</a:t>
            </a:r>
          </a:p>
        </p:txBody>
      </p:sp>
      <p:sp>
        <p:nvSpPr>
          <p:cNvPr id="10" name="Tekstvak 9"/>
          <p:cNvSpPr txBox="1"/>
          <p:nvPr/>
        </p:nvSpPr>
        <p:spPr>
          <a:xfrm>
            <a:off x="2701491" y="1891780"/>
            <a:ext cx="6068292" cy="774571"/>
          </a:xfrm>
          <a:prstGeom prst="rect">
            <a:avLst/>
          </a:prstGeom>
          <a:noFill/>
        </p:spPr>
        <p:txBody>
          <a:bodyPr wrap="square" rtlCol="0">
            <a:spAutoFit/>
          </a:bodyPr>
          <a:lstStyle/>
          <a:p>
            <a:pPr marL="457200" indent="-457200">
              <a:lnSpc>
                <a:spcPct val="90000"/>
              </a:lnSpc>
              <a:spcBef>
                <a:spcPts val="1000"/>
              </a:spcBef>
              <a:buClr>
                <a:prstClr val="white">
                  <a:lumMod val="75000"/>
                </a:prstClr>
              </a:buClr>
              <a:buFont typeface="Wingdings" panose="05000000000000000000" pitchFamily="2" charset="2"/>
              <a:buChar char="ü"/>
            </a:pPr>
            <a:endParaRPr lang="nl-NL" sz="2000" dirty="0">
              <a:solidFill>
                <a:prstClr val="black">
                  <a:lumMod val="75000"/>
                  <a:lumOff val="25000"/>
                </a:prstClr>
              </a:solidFill>
              <a:latin typeface="Calibri Light" panose="020F0302020204030204"/>
            </a:endParaRPr>
          </a:p>
          <a:p>
            <a:pPr marL="228600" indent="-228600">
              <a:lnSpc>
                <a:spcPct val="90000"/>
              </a:lnSpc>
              <a:spcBef>
                <a:spcPts val="1000"/>
              </a:spcBef>
              <a:buClr>
                <a:prstClr val="white">
                  <a:lumMod val="75000"/>
                </a:prstClr>
              </a:buClr>
              <a:buFont typeface="Arial" panose="020B0604020202020204" pitchFamily="34" charset="0"/>
              <a:buChar char="•"/>
            </a:pPr>
            <a:endParaRPr lang="nl-BE" sz="2000" dirty="0">
              <a:solidFill>
                <a:prstClr val="black">
                  <a:lumMod val="75000"/>
                  <a:lumOff val="25000"/>
                </a:prstClr>
              </a:solidFill>
              <a:latin typeface="Calibri Light" panose="020F0302020204030204"/>
            </a:endParaRPr>
          </a:p>
        </p:txBody>
      </p:sp>
      <p:graphicFrame>
        <p:nvGraphicFramePr>
          <p:cNvPr id="5" name="Tabel 4"/>
          <p:cNvGraphicFramePr>
            <a:graphicFrameLocks noGrp="1"/>
          </p:cNvGraphicFramePr>
          <p:nvPr>
            <p:extLst>
              <p:ext uri="{D42A27DB-BD31-4B8C-83A1-F6EECF244321}">
                <p14:modId xmlns:p14="http://schemas.microsoft.com/office/powerpoint/2010/main" val="166754590"/>
              </p:ext>
            </p:extLst>
          </p:nvPr>
        </p:nvGraphicFramePr>
        <p:xfrm>
          <a:off x="931178" y="1690688"/>
          <a:ext cx="10257522" cy="4697411"/>
        </p:xfrm>
        <a:graphic>
          <a:graphicData uri="http://schemas.openxmlformats.org/drawingml/2006/table">
            <a:tbl>
              <a:tblPr firstRow="1" bandRow="1">
                <a:tableStyleId>{5C22544A-7EE6-4342-B048-85BDC9FD1C3A}</a:tableStyleId>
              </a:tblPr>
              <a:tblGrid>
                <a:gridCol w="1382580">
                  <a:extLst>
                    <a:ext uri="{9D8B030D-6E8A-4147-A177-3AD203B41FA5}">
                      <a16:colId xmlns:a16="http://schemas.microsoft.com/office/drawing/2014/main" val="20000"/>
                    </a:ext>
                  </a:extLst>
                </a:gridCol>
                <a:gridCol w="4137574">
                  <a:extLst>
                    <a:ext uri="{9D8B030D-6E8A-4147-A177-3AD203B41FA5}">
                      <a16:colId xmlns:a16="http://schemas.microsoft.com/office/drawing/2014/main" val="20001"/>
                    </a:ext>
                  </a:extLst>
                </a:gridCol>
                <a:gridCol w="4737368">
                  <a:extLst>
                    <a:ext uri="{9D8B030D-6E8A-4147-A177-3AD203B41FA5}">
                      <a16:colId xmlns:a16="http://schemas.microsoft.com/office/drawing/2014/main" val="20002"/>
                    </a:ext>
                  </a:extLst>
                </a:gridCol>
              </a:tblGrid>
              <a:tr h="1009133">
                <a:tc>
                  <a:txBody>
                    <a:bodyPr/>
                    <a:lstStyle/>
                    <a:p>
                      <a:endParaRPr lang="nl-BE" dirty="0"/>
                    </a:p>
                  </a:txBody>
                  <a:tcPr/>
                </a:tc>
                <a:tc>
                  <a:txBody>
                    <a:bodyPr/>
                    <a:lstStyle/>
                    <a:p>
                      <a:r>
                        <a:rPr lang="nl-BE" sz="2800" dirty="0">
                          <a:latin typeface="Roboto" panose="02000000000000000000" pitchFamily="2" charset="0"/>
                          <a:ea typeface="Roboto" panose="02000000000000000000" pitchFamily="2" charset="0"/>
                        </a:rPr>
                        <a:t>INTERACTIES</a:t>
                      </a:r>
                    </a:p>
                  </a:txBody>
                  <a:tcPr/>
                </a:tc>
                <a:tc>
                  <a:txBody>
                    <a:bodyPr/>
                    <a:lstStyle/>
                    <a:p>
                      <a:r>
                        <a:rPr lang="nl-BE" sz="2800" dirty="0">
                          <a:latin typeface="Roboto" panose="02000000000000000000" pitchFamily="2" charset="0"/>
                          <a:ea typeface="Roboto" panose="02000000000000000000" pitchFamily="2" charset="0"/>
                        </a:rPr>
                        <a:t>WERKVORMEN/AANPAK</a:t>
                      </a:r>
                    </a:p>
                  </a:txBody>
                  <a:tcPr/>
                </a:tc>
                <a:extLst>
                  <a:ext uri="{0D108BD9-81ED-4DB2-BD59-A6C34878D82A}">
                    <a16:rowId xmlns:a16="http://schemas.microsoft.com/office/drawing/2014/main" val="10000"/>
                  </a:ext>
                </a:extLst>
              </a:tr>
              <a:tr h="1844139">
                <a:tc>
                  <a:txBody>
                    <a:bodyPr/>
                    <a:lstStyle/>
                    <a:p>
                      <a:r>
                        <a:rPr lang="nl-BE" sz="2800" b="1" dirty="0">
                          <a:solidFill>
                            <a:schemeClr val="bg1"/>
                          </a:solidFill>
                          <a:latin typeface="Roboto" panose="02000000000000000000" pitchFamily="2" charset="0"/>
                          <a:ea typeface="Roboto" panose="02000000000000000000" pitchFamily="2" charset="0"/>
                        </a:rPr>
                        <a:t>TOP</a:t>
                      </a:r>
                    </a:p>
                  </a:txBody>
                  <a:tcPr>
                    <a:solidFill>
                      <a:schemeClr val="accent5"/>
                    </a:solidFill>
                  </a:tcPr>
                </a:tc>
                <a:tc>
                  <a:txBody>
                    <a:bodyPr/>
                    <a:lstStyle/>
                    <a:p>
                      <a:endParaRPr lang="nl-BE" dirty="0"/>
                    </a:p>
                  </a:txBody>
                  <a:tcPr>
                    <a:solidFill>
                      <a:srgbClr val="F2F4E7"/>
                    </a:solidFill>
                  </a:tcPr>
                </a:tc>
                <a:tc>
                  <a:txBody>
                    <a:bodyPr/>
                    <a:lstStyle/>
                    <a:p>
                      <a:endParaRPr lang="nl-BE" dirty="0"/>
                    </a:p>
                  </a:txBody>
                  <a:tcPr>
                    <a:solidFill>
                      <a:srgbClr val="F2F4E7"/>
                    </a:solidFill>
                  </a:tcPr>
                </a:tc>
                <a:extLst>
                  <a:ext uri="{0D108BD9-81ED-4DB2-BD59-A6C34878D82A}">
                    <a16:rowId xmlns:a16="http://schemas.microsoft.com/office/drawing/2014/main" val="10001"/>
                  </a:ext>
                </a:extLst>
              </a:tr>
              <a:tr h="1844139">
                <a:tc>
                  <a:txBody>
                    <a:bodyPr/>
                    <a:lstStyle/>
                    <a:p>
                      <a:r>
                        <a:rPr lang="nl-BE" sz="2800" b="1" dirty="0">
                          <a:solidFill>
                            <a:schemeClr val="bg1"/>
                          </a:solidFill>
                          <a:latin typeface="Roboto" panose="02000000000000000000" pitchFamily="2" charset="0"/>
                          <a:ea typeface="Roboto" panose="02000000000000000000" pitchFamily="2" charset="0"/>
                        </a:rPr>
                        <a:t>TIP</a:t>
                      </a:r>
                    </a:p>
                  </a:txBody>
                  <a:tcPr>
                    <a:solidFill>
                      <a:schemeClr val="accent5"/>
                    </a:solidFill>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3043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39900" y="607266"/>
            <a:ext cx="3823772" cy="1938992"/>
          </a:xfrm>
          <a:prstGeom prst="rect">
            <a:avLst/>
          </a:prstGeom>
          <a:noFill/>
        </p:spPr>
        <p:txBody>
          <a:bodyPr wrap="square" rtlCol="0">
            <a:spAutoFit/>
          </a:bodyPr>
          <a:lstStyle/>
          <a:p>
            <a:r>
              <a:rPr lang="nl-NL" sz="2400" b="1" dirty="0">
                <a:solidFill>
                  <a:prstClr val="black"/>
                </a:solidFill>
                <a:latin typeface="Roboto" pitchFamily="2" charset="0"/>
                <a:ea typeface="Roboto" pitchFamily="2" charset="0"/>
              </a:rPr>
              <a:t>Wat doet de leerkracht in zijn/haar interacties met de leerlingen om de diversiteit te waarderen en benutten?</a:t>
            </a:r>
          </a:p>
        </p:txBody>
      </p:sp>
      <p:grpSp>
        <p:nvGrpSpPr>
          <p:cNvPr id="4" name="Group 3"/>
          <p:cNvGrpSpPr/>
          <p:nvPr/>
        </p:nvGrpSpPr>
        <p:grpSpPr>
          <a:xfrm>
            <a:off x="4451479" y="0"/>
            <a:ext cx="7255391" cy="6263380"/>
            <a:chOff x="3395677" y="771943"/>
            <a:chExt cx="7255391" cy="6263380"/>
          </a:xfrm>
        </p:grpSpPr>
        <p:grpSp>
          <p:nvGrpSpPr>
            <p:cNvPr id="62" name="Groep 61"/>
            <p:cNvGrpSpPr/>
            <p:nvPr/>
          </p:nvGrpSpPr>
          <p:grpSpPr>
            <a:xfrm>
              <a:off x="3395677" y="771943"/>
              <a:ext cx="7255391" cy="6263380"/>
              <a:chOff x="800999" y="-478343"/>
              <a:chExt cx="8861027" cy="7523692"/>
            </a:xfrm>
          </p:grpSpPr>
          <p:grpSp>
            <p:nvGrpSpPr>
              <p:cNvPr id="63" name="Groep 62"/>
              <p:cNvGrpSpPr/>
              <p:nvPr/>
            </p:nvGrpSpPr>
            <p:grpSpPr>
              <a:xfrm>
                <a:off x="800999" y="-478343"/>
                <a:ext cx="8430689" cy="7523692"/>
                <a:chOff x="800999" y="-478343"/>
                <a:chExt cx="8430689" cy="7523692"/>
              </a:xfrm>
            </p:grpSpPr>
            <p:grpSp>
              <p:nvGrpSpPr>
                <p:cNvPr id="66" name="Groep 65"/>
                <p:cNvGrpSpPr/>
                <p:nvPr/>
              </p:nvGrpSpPr>
              <p:grpSpPr>
                <a:xfrm>
                  <a:off x="3573390" y="1567490"/>
                  <a:ext cx="3795141" cy="3760783"/>
                  <a:chOff x="3028669" y="1386473"/>
                  <a:chExt cx="5340096" cy="5001768"/>
                </a:xfrm>
              </p:grpSpPr>
              <p:sp>
                <p:nvSpPr>
                  <p:cNvPr id="80" name="Ovaal 79"/>
                  <p:cNvSpPr/>
                  <p:nvPr/>
                </p:nvSpPr>
                <p:spPr>
                  <a:xfrm>
                    <a:off x="3028669" y="1386473"/>
                    <a:ext cx="5340096" cy="5001768"/>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latin typeface="Roboto" pitchFamily="2" charset="0"/>
                      <a:ea typeface="Roboto" pitchFamily="2" charset="0"/>
                    </a:endParaRPr>
                  </a:p>
                </p:txBody>
              </p:sp>
              <p:sp>
                <p:nvSpPr>
                  <p:cNvPr id="81" name="Ovaal 80"/>
                  <p:cNvSpPr/>
                  <p:nvPr/>
                </p:nvSpPr>
                <p:spPr>
                  <a:xfrm>
                    <a:off x="6392425" y="1400988"/>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2" name="Ovaal 81"/>
                  <p:cNvSpPr/>
                  <p:nvPr/>
                </p:nvSpPr>
                <p:spPr>
                  <a:xfrm>
                    <a:off x="4675690" y="6117147"/>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3" name="Ovaal 82"/>
                  <p:cNvSpPr/>
                  <p:nvPr/>
                </p:nvSpPr>
                <p:spPr>
                  <a:xfrm>
                    <a:off x="7752017" y="2334922"/>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4" name="Ovaal 83"/>
                  <p:cNvSpPr/>
                  <p:nvPr/>
                </p:nvSpPr>
                <p:spPr>
                  <a:xfrm>
                    <a:off x="7748972" y="5236309"/>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6" name="Ovaal 85"/>
                  <p:cNvSpPr/>
                  <p:nvPr/>
                </p:nvSpPr>
                <p:spPr>
                  <a:xfrm>
                    <a:off x="3329747" y="2428968"/>
                    <a:ext cx="256031"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9" name="Ovaal 88"/>
                  <p:cNvSpPr/>
                  <p:nvPr/>
                </p:nvSpPr>
                <p:spPr>
                  <a:xfrm>
                    <a:off x="3447288" y="5251704"/>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7" name="Tekstvak 66"/>
                <p:cNvSpPr txBox="1"/>
                <p:nvPr/>
              </p:nvSpPr>
              <p:spPr>
                <a:xfrm rot="17949228">
                  <a:off x="3624547" y="5395880"/>
                  <a:ext cx="1782160" cy="789366"/>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Autonomie bevorderen</a:t>
                  </a:r>
                </a:p>
              </p:txBody>
            </p:sp>
            <p:sp>
              <p:nvSpPr>
                <p:cNvPr id="68" name="Tekstvak 67"/>
                <p:cNvSpPr txBox="1"/>
                <p:nvPr/>
              </p:nvSpPr>
              <p:spPr>
                <a:xfrm rot="4146186">
                  <a:off x="5448608" y="5383164"/>
                  <a:ext cx="1858405" cy="1465965"/>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Interacties tussen leerlingen bevorderen</a:t>
                  </a:r>
                </a:p>
              </p:txBody>
            </p:sp>
            <p:sp>
              <p:nvSpPr>
                <p:cNvPr id="69" name="Tekstvak 68"/>
                <p:cNvSpPr txBox="1"/>
                <p:nvPr/>
              </p:nvSpPr>
              <p:spPr>
                <a:xfrm rot="17722996">
                  <a:off x="5457409" y="-114942"/>
                  <a:ext cx="2192768" cy="1465965"/>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Inspelen op sociaal-emotionele noden</a:t>
                  </a:r>
                </a:p>
              </p:txBody>
            </p:sp>
            <p:sp>
              <p:nvSpPr>
                <p:cNvPr id="70" name="Tekstvak 69"/>
                <p:cNvSpPr txBox="1"/>
                <p:nvPr/>
              </p:nvSpPr>
              <p:spPr>
                <a:xfrm rot="3502497">
                  <a:off x="3755382" y="372585"/>
                  <a:ext cx="1273934" cy="1465965"/>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Veilig &amp; positief klimaat creëren</a:t>
                  </a:r>
                </a:p>
              </p:txBody>
            </p:sp>
            <p:sp>
              <p:nvSpPr>
                <p:cNvPr id="71" name="Tekstvak 70"/>
                <p:cNvSpPr txBox="1"/>
                <p:nvPr/>
              </p:nvSpPr>
              <p:spPr>
                <a:xfrm rot="1225553">
                  <a:off x="800999" y="1310539"/>
                  <a:ext cx="3127285" cy="1109122"/>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Klas- en gedragsmanagement effectief inzetten</a:t>
                  </a:r>
                </a:p>
              </p:txBody>
            </p:sp>
            <p:sp>
              <p:nvSpPr>
                <p:cNvPr id="72" name="Tekstvak 71"/>
                <p:cNvSpPr txBox="1"/>
                <p:nvPr/>
              </p:nvSpPr>
              <p:spPr>
                <a:xfrm rot="20893751">
                  <a:off x="2188277" y="3317636"/>
                  <a:ext cx="1360176" cy="776385"/>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Rust creëren</a:t>
                  </a:r>
                </a:p>
              </p:txBody>
            </p:sp>
            <p:sp>
              <p:nvSpPr>
                <p:cNvPr id="73" name="Tekstvak 72"/>
                <p:cNvSpPr txBox="1"/>
                <p:nvPr/>
              </p:nvSpPr>
              <p:spPr>
                <a:xfrm rot="19964971">
                  <a:off x="6923390" y="1239857"/>
                  <a:ext cx="2308298" cy="110912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Tijd &amp; energie besteden aan leerlingen</a:t>
                  </a:r>
                </a:p>
              </p:txBody>
            </p:sp>
            <p:sp>
              <p:nvSpPr>
                <p:cNvPr id="77" name="Ovaal 76"/>
                <p:cNvSpPr/>
                <p:nvPr/>
              </p:nvSpPr>
              <p:spPr>
                <a:xfrm>
                  <a:off x="7285469" y="3389706"/>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78" name="Ovaal 77"/>
                <p:cNvSpPr/>
                <p:nvPr/>
              </p:nvSpPr>
              <p:spPr>
                <a:xfrm>
                  <a:off x="3483289" y="3479083"/>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4" name="Tekstvak 63"/>
              <p:cNvSpPr txBox="1"/>
              <p:nvPr/>
            </p:nvSpPr>
            <p:spPr>
              <a:xfrm rot="277076">
                <a:off x="7460210" y="2989304"/>
                <a:ext cx="2201816" cy="110912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Feedback en bekrachtiging geven</a:t>
                </a:r>
              </a:p>
            </p:txBody>
          </p:sp>
        </p:grpSp>
        <p:sp>
          <p:nvSpPr>
            <p:cNvPr id="93" name="Tekstvak 92"/>
            <p:cNvSpPr txBox="1"/>
            <p:nvPr/>
          </p:nvSpPr>
          <p:spPr>
            <a:xfrm rot="19082185">
              <a:off x="4203652" y="5153298"/>
              <a:ext cx="1992807" cy="923330"/>
            </a:xfrm>
            <a:prstGeom prst="rect">
              <a:avLst/>
            </a:prstGeom>
            <a:noFill/>
          </p:spPr>
          <p:txBody>
            <a:bodyPr wrap="square" rtlCol="0">
              <a:spAutoFit/>
            </a:bodyPr>
            <a:lstStyle/>
            <a:p>
              <a:pPr algn="r"/>
              <a:r>
                <a:rPr lang="nl-BE" b="1" dirty="0">
                  <a:solidFill>
                    <a:schemeClr val="accent4">
                      <a:lumMod val="50000"/>
                    </a:schemeClr>
                  </a:solidFill>
                  <a:latin typeface="Roboto" panose="02000000000000000000" pitchFamily="2" charset="0"/>
                  <a:ea typeface="Roboto" panose="02000000000000000000" pitchFamily="2" charset="0"/>
                </a:rPr>
                <a:t>Inspraak &amp; gelijkwaardigheid</a:t>
              </a:r>
            </a:p>
            <a:p>
              <a:pPr algn="r"/>
              <a:r>
                <a:rPr lang="nl-BE" b="1" dirty="0">
                  <a:solidFill>
                    <a:schemeClr val="accent4">
                      <a:lumMod val="50000"/>
                    </a:schemeClr>
                  </a:solidFill>
                  <a:latin typeface="Roboto" panose="02000000000000000000" pitchFamily="2" charset="0"/>
                  <a:ea typeface="Roboto" panose="02000000000000000000" pitchFamily="2" charset="0"/>
                </a:rPr>
                <a:t>bevorderen</a:t>
              </a:r>
            </a:p>
          </p:txBody>
        </p:sp>
        <p:sp>
          <p:nvSpPr>
            <p:cNvPr id="94" name="Tekstvak 93"/>
            <p:cNvSpPr txBox="1"/>
            <p:nvPr/>
          </p:nvSpPr>
          <p:spPr>
            <a:xfrm rot="2179561">
              <a:off x="8311583" y="5260000"/>
              <a:ext cx="2177066" cy="646331"/>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Competentiegevoel ondersteunen</a:t>
              </a:r>
            </a:p>
          </p:txBody>
        </p:sp>
        <p:sp>
          <p:nvSpPr>
            <p:cNvPr id="2" name="Tekstvak 1"/>
            <p:cNvSpPr txBox="1"/>
            <p:nvPr/>
          </p:nvSpPr>
          <p:spPr>
            <a:xfrm>
              <a:off x="6120549" y="3258593"/>
              <a:ext cx="2290619" cy="1569660"/>
            </a:xfrm>
            <a:prstGeom prst="rect">
              <a:avLst/>
            </a:prstGeom>
            <a:noFill/>
          </p:spPr>
          <p:txBody>
            <a:bodyPr wrap="square" rtlCol="0">
              <a:spAutoFit/>
            </a:bodyPr>
            <a:lstStyle/>
            <a:p>
              <a:r>
                <a:rPr lang="nl-BE" sz="3200" b="1" dirty="0">
                  <a:solidFill>
                    <a:schemeClr val="tx1">
                      <a:lumMod val="75000"/>
                      <a:lumOff val="25000"/>
                    </a:schemeClr>
                  </a:solidFill>
                  <a:latin typeface="Roboto" pitchFamily="2" charset="0"/>
                  <a:ea typeface="Roboto" pitchFamily="2" charset="0"/>
                </a:rPr>
                <a:t>Interacties met leerlingen</a:t>
              </a:r>
            </a:p>
          </p:txBody>
        </p:sp>
        <p:sp>
          <p:nvSpPr>
            <p:cNvPr id="29" name="Ovaal 85"/>
            <p:cNvSpPr/>
            <p:nvPr/>
          </p:nvSpPr>
          <p:spPr>
            <a:xfrm>
              <a:off x="6599664" y="2499752"/>
              <a:ext cx="148987" cy="148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30" name="Ovaal 83"/>
            <p:cNvSpPr/>
            <p:nvPr/>
          </p:nvSpPr>
          <p:spPr>
            <a:xfrm>
              <a:off x="7573562" y="5466151"/>
              <a:ext cx="148987" cy="148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31" name="Rechthoek 30"/>
          <p:cNvSpPr/>
          <p:nvPr/>
        </p:nvSpPr>
        <p:spPr>
          <a:xfrm>
            <a:off x="620370" y="3105049"/>
            <a:ext cx="4331982" cy="3238601"/>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2400" dirty="0">
                <a:effectLst/>
                <a:latin typeface="Roboto" pitchFamily="2" charset="0"/>
                <a:ea typeface="Roboto" pitchFamily="2"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2400" dirty="0">
                <a:solidFill>
                  <a:schemeClr val="accent1"/>
                </a:solidFill>
                <a:effectLst/>
                <a:latin typeface="Roboto" pitchFamily="2" charset="0"/>
                <a:ea typeface="Roboto" pitchFamily="2" charset="0"/>
                <a:cs typeface="Times New Roman" panose="02020603050405020304" pitchFamily="18" charset="0"/>
              </a:rPr>
              <a:t>Oog hebben voor individuele noden</a:t>
            </a:r>
          </a:p>
          <a:p>
            <a:pPr marL="342900" lvl="0" indent="-342900">
              <a:lnSpc>
                <a:spcPct val="107000"/>
              </a:lnSpc>
              <a:spcAft>
                <a:spcPts val="0"/>
              </a:spcAft>
              <a:buFont typeface="+mj-lt"/>
              <a:buAutoNum type="arabicPeriod"/>
            </a:pPr>
            <a:r>
              <a:rPr lang="nl-BE" sz="2400" dirty="0">
                <a:solidFill>
                  <a:schemeClr val="accent6">
                    <a:lumMod val="50000"/>
                  </a:schemeClr>
                </a:solidFill>
                <a:effectLst/>
                <a:latin typeface="Roboto" pitchFamily="2" charset="0"/>
                <a:ea typeface="Roboto" pitchFamily="2" charset="0"/>
                <a:cs typeface="Times New Roman" panose="02020603050405020304" pitchFamily="18" charset="0"/>
              </a:rPr>
              <a:t>Veiligheid en structuur bieden</a:t>
            </a:r>
          </a:p>
          <a:p>
            <a:pPr marL="342900" lvl="0" indent="-342900">
              <a:lnSpc>
                <a:spcPct val="107000"/>
              </a:lnSpc>
              <a:spcAft>
                <a:spcPts val="800"/>
              </a:spcAft>
              <a:buFont typeface="+mj-lt"/>
              <a:buAutoNum type="arabicPeriod"/>
            </a:pPr>
            <a:r>
              <a:rPr lang="nl-BE" sz="2400" dirty="0">
                <a:solidFill>
                  <a:schemeClr val="accent4">
                    <a:lumMod val="50000"/>
                  </a:schemeClr>
                </a:solidFill>
                <a:effectLst/>
                <a:latin typeface="Roboto" pitchFamily="2" charset="0"/>
                <a:ea typeface="Roboto" pitchFamily="2" charset="0"/>
                <a:cs typeface="Times New Roman" panose="02020603050405020304" pitchFamily="18" charset="0"/>
              </a:rPr>
              <a:t>Betrokkenheid van leerlingen realiseren</a:t>
            </a:r>
          </a:p>
        </p:txBody>
      </p:sp>
    </p:spTree>
    <p:extLst>
      <p:ext uri="{BB962C8B-B14F-4D97-AF65-F5344CB8AC3E}">
        <p14:creationId xmlns:p14="http://schemas.microsoft.com/office/powerpoint/2010/main" val="104105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kstvak 47"/>
          <p:cNvSpPr txBox="1"/>
          <p:nvPr/>
        </p:nvSpPr>
        <p:spPr>
          <a:xfrm>
            <a:off x="699007" y="647637"/>
            <a:ext cx="3715554" cy="2308324"/>
          </a:xfrm>
          <a:prstGeom prst="rect">
            <a:avLst/>
          </a:prstGeom>
          <a:noFill/>
        </p:spPr>
        <p:txBody>
          <a:bodyPr wrap="square" rtlCol="0">
            <a:spAutoFit/>
          </a:bodyPr>
          <a:lstStyle/>
          <a:p>
            <a:r>
              <a:rPr lang="nl-NL" sz="2400" b="1" dirty="0">
                <a:solidFill>
                  <a:prstClr val="black"/>
                </a:solidFill>
                <a:latin typeface="Roboto" pitchFamily="2" charset="0"/>
                <a:ea typeface="Roboto" pitchFamily="2" charset="0"/>
              </a:rPr>
              <a:t>Wat zet de leerkracht in zijn/haar werkvormen en aanpak in om de diversiteit te waarderen en benutten? </a:t>
            </a:r>
          </a:p>
          <a:p>
            <a:endParaRPr lang="nl-NL" sz="2400" b="1" dirty="0">
              <a:solidFill>
                <a:prstClr val="black"/>
              </a:solidFill>
              <a:latin typeface="Roboto" pitchFamily="2" charset="0"/>
              <a:ea typeface="Roboto" pitchFamily="2" charset="0"/>
            </a:endParaRPr>
          </a:p>
        </p:txBody>
      </p:sp>
      <p:grpSp>
        <p:nvGrpSpPr>
          <p:cNvPr id="3" name="Group 2"/>
          <p:cNvGrpSpPr/>
          <p:nvPr/>
        </p:nvGrpSpPr>
        <p:grpSpPr>
          <a:xfrm>
            <a:off x="4983545" y="0"/>
            <a:ext cx="7215894" cy="7043458"/>
            <a:chOff x="3662745" y="259437"/>
            <a:chExt cx="7215894" cy="7043458"/>
          </a:xfrm>
        </p:grpSpPr>
        <p:grpSp>
          <p:nvGrpSpPr>
            <p:cNvPr id="11" name="Groep 10"/>
            <p:cNvGrpSpPr/>
            <p:nvPr/>
          </p:nvGrpSpPr>
          <p:grpSpPr>
            <a:xfrm>
              <a:off x="3662745" y="259437"/>
              <a:ext cx="7215894" cy="7043458"/>
              <a:chOff x="3583925" y="43562"/>
              <a:chExt cx="7414117" cy="7268573"/>
            </a:xfrm>
          </p:grpSpPr>
          <p:sp>
            <p:nvSpPr>
              <p:cNvPr id="93" name="Tekstvak 92"/>
              <p:cNvSpPr txBox="1"/>
              <p:nvPr/>
            </p:nvSpPr>
            <p:spPr>
              <a:xfrm>
                <a:off x="3583925" y="2688967"/>
                <a:ext cx="1847666" cy="1238694"/>
              </a:xfrm>
              <a:prstGeom prst="rect">
                <a:avLst/>
              </a:prstGeom>
              <a:noFill/>
            </p:spPr>
            <p:txBody>
              <a:bodyPr wrap="square" rtlCol="0">
                <a:spAutoFit/>
              </a:bodyPr>
              <a:lstStyle/>
              <a:p>
                <a:pPr algn="r"/>
                <a:r>
                  <a:rPr lang="nl-BE" b="1" dirty="0">
                    <a:solidFill>
                      <a:schemeClr val="accent4">
                        <a:lumMod val="25000"/>
                      </a:schemeClr>
                    </a:solidFill>
                    <a:latin typeface="Roboto" pitchFamily="2" charset="0"/>
                    <a:ea typeface="Roboto" pitchFamily="2" charset="0"/>
                  </a:rPr>
                  <a:t>Originaliteit, vernieuwende aanpak, speelsheid</a:t>
                </a:r>
              </a:p>
            </p:txBody>
          </p:sp>
          <p:grpSp>
            <p:nvGrpSpPr>
              <p:cNvPr id="10" name="Groep 9"/>
              <p:cNvGrpSpPr/>
              <p:nvPr/>
            </p:nvGrpSpPr>
            <p:grpSpPr>
              <a:xfrm>
                <a:off x="3942477" y="43562"/>
                <a:ext cx="7055565" cy="7268573"/>
                <a:chOff x="3957089" y="38854"/>
                <a:chExt cx="7055565" cy="7268573"/>
              </a:xfrm>
            </p:grpSpPr>
            <p:grpSp>
              <p:nvGrpSpPr>
                <p:cNvPr id="8" name="Groep 7"/>
                <p:cNvGrpSpPr/>
                <p:nvPr/>
              </p:nvGrpSpPr>
              <p:grpSpPr>
                <a:xfrm>
                  <a:off x="3957089" y="38854"/>
                  <a:ext cx="7055565" cy="7268573"/>
                  <a:chOff x="3957089" y="38854"/>
                  <a:chExt cx="7055565" cy="7268573"/>
                </a:xfrm>
              </p:grpSpPr>
              <p:grpSp>
                <p:nvGrpSpPr>
                  <p:cNvPr id="7" name="Groep 6"/>
                  <p:cNvGrpSpPr/>
                  <p:nvPr/>
                </p:nvGrpSpPr>
                <p:grpSpPr>
                  <a:xfrm>
                    <a:off x="3957089" y="1147302"/>
                    <a:ext cx="7055565" cy="6160125"/>
                    <a:chOff x="3938686" y="1136241"/>
                    <a:chExt cx="7055565" cy="6160125"/>
                  </a:xfrm>
                </p:grpSpPr>
                <p:grpSp>
                  <p:nvGrpSpPr>
                    <p:cNvPr id="62" name="Groep 61"/>
                    <p:cNvGrpSpPr/>
                    <p:nvPr/>
                  </p:nvGrpSpPr>
                  <p:grpSpPr>
                    <a:xfrm>
                      <a:off x="3938686" y="1136241"/>
                      <a:ext cx="7055565" cy="6160125"/>
                      <a:chOff x="1999627" y="894953"/>
                      <a:chExt cx="7055565" cy="6160125"/>
                    </a:xfrm>
                  </p:grpSpPr>
                  <p:grpSp>
                    <p:nvGrpSpPr>
                      <p:cNvPr id="63" name="Groep 62"/>
                      <p:cNvGrpSpPr/>
                      <p:nvPr/>
                    </p:nvGrpSpPr>
                    <p:grpSpPr>
                      <a:xfrm>
                        <a:off x="1999627" y="894953"/>
                        <a:ext cx="7055565" cy="6160125"/>
                        <a:chOff x="1999627" y="894953"/>
                        <a:chExt cx="7055565" cy="6160125"/>
                      </a:xfrm>
                    </p:grpSpPr>
                    <p:grpSp>
                      <p:nvGrpSpPr>
                        <p:cNvPr id="66" name="Groep 65"/>
                        <p:cNvGrpSpPr/>
                        <p:nvPr/>
                      </p:nvGrpSpPr>
                      <p:grpSpPr>
                        <a:xfrm>
                          <a:off x="3543724" y="1567490"/>
                          <a:ext cx="3824807" cy="3760783"/>
                          <a:chOff x="2986926" y="1386473"/>
                          <a:chExt cx="5381839" cy="5001767"/>
                        </a:xfrm>
                      </p:grpSpPr>
                      <p:sp>
                        <p:nvSpPr>
                          <p:cNvPr id="80" name="Ovaal 79"/>
                          <p:cNvSpPr/>
                          <p:nvPr/>
                        </p:nvSpPr>
                        <p:spPr>
                          <a:xfrm>
                            <a:off x="3028669" y="1386473"/>
                            <a:ext cx="5340096" cy="5001767"/>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latin typeface="Roboto" pitchFamily="2" charset="0"/>
                              <a:ea typeface="Roboto" pitchFamily="2" charset="0"/>
                            </a:endParaRPr>
                          </a:p>
                        </p:txBody>
                      </p:sp>
                      <p:sp>
                        <p:nvSpPr>
                          <p:cNvPr id="81" name="Ovaal 80"/>
                          <p:cNvSpPr/>
                          <p:nvPr/>
                        </p:nvSpPr>
                        <p:spPr>
                          <a:xfrm>
                            <a:off x="4360497" y="6012119"/>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2" name="Ovaal 81"/>
                          <p:cNvSpPr/>
                          <p:nvPr/>
                        </p:nvSpPr>
                        <p:spPr>
                          <a:xfrm>
                            <a:off x="2986926" y="3186796"/>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3" name="Ovaal 82"/>
                          <p:cNvSpPr/>
                          <p:nvPr/>
                        </p:nvSpPr>
                        <p:spPr>
                          <a:xfrm>
                            <a:off x="7447367" y="196524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4" name="Ovaal 83"/>
                          <p:cNvSpPr/>
                          <p:nvPr/>
                        </p:nvSpPr>
                        <p:spPr>
                          <a:xfrm>
                            <a:off x="7976570" y="4860833"/>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9" name="Ovaal 88"/>
                          <p:cNvSpPr/>
                          <p:nvPr/>
                        </p:nvSpPr>
                        <p:spPr>
                          <a:xfrm>
                            <a:off x="3135972" y="476387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7" name="Tekstvak 66"/>
                        <p:cNvSpPr txBox="1"/>
                        <p:nvPr/>
                      </p:nvSpPr>
                      <p:spPr>
                        <a:xfrm rot="19197641">
                          <a:off x="6582742" y="894953"/>
                          <a:ext cx="2072889" cy="952840"/>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Maatwerk voor individuele leerlingen</a:t>
                          </a:r>
                        </a:p>
                      </p:txBody>
                    </p:sp>
                    <p:sp>
                      <p:nvSpPr>
                        <p:cNvPr id="68" name="Tekstvak 67"/>
                        <p:cNvSpPr txBox="1"/>
                        <p:nvPr/>
                      </p:nvSpPr>
                      <p:spPr>
                        <a:xfrm rot="4348592">
                          <a:off x="5531710" y="5651530"/>
                          <a:ext cx="1858402" cy="948694"/>
                        </a:xfrm>
                        <a:prstGeom prst="rect">
                          <a:avLst/>
                        </a:prstGeom>
                        <a:noFill/>
                      </p:spPr>
                      <p:txBody>
                        <a:bodyPr wrap="square" rtlCol="0">
                          <a:spAutoFit/>
                        </a:bodyPr>
                        <a:lstStyle/>
                        <a:p>
                          <a:r>
                            <a:rPr lang="nl-BE" b="1" dirty="0">
                              <a:solidFill>
                                <a:schemeClr val="accent6">
                                  <a:lumMod val="50000"/>
                                </a:schemeClr>
                              </a:solidFill>
                              <a:latin typeface="Roboto" pitchFamily="2" charset="0"/>
                              <a:ea typeface="Roboto" pitchFamily="2" charset="0"/>
                            </a:rPr>
                            <a:t>Groeperings-vormen &amp; samenwerking</a:t>
                          </a:r>
                        </a:p>
                      </p:txBody>
                    </p:sp>
                    <p:sp>
                      <p:nvSpPr>
                        <p:cNvPr id="69" name="Tekstvak 68"/>
                        <p:cNvSpPr txBox="1"/>
                        <p:nvPr/>
                      </p:nvSpPr>
                      <p:spPr>
                        <a:xfrm rot="17882371">
                          <a:off x="3779890" y="5489781"/>
                          <a:ext cx="1059398" cy="379478"/>
                        </a:xfrm>
                        <a:prstGeom prst="rect">
                          <a:avLst/>
                        </a:prstGeom>
                        <a:noFill/>
                      </p:spPr>
                      <p:txBody>
                        <a:bodyPr wrap="square" rtlCol="0">
                          <a:spAutoFit/>
                        </a:bodyPr>
                        <a:lstStyle/>
                        <a:p>
                          <a:pPr algn="r"/>
                          <a:r>
                            <a:rPr lang="nl-BE" b="1" dirty="0">
                              <a:solidFill>
                                <a:schemeClr val="accent4">
                                  <a:lumMod val="25000"/>
                                </a:schemeClr>
                              </a:solidFill>
                              <a:latin typeface="Roboto" pitchFamily="2" charset="0"/>
                              <a:ea typeface="Roboto" pitchFamily="2" charset="0"/>
                            </a:rPr>
                            <a:t>Variatie </a:t>
                          </a:r>
                        </a:p>
                      </p:txBody>
                    </p:sp>
                    <p:sp>
                      <p:nvSpPr>
                        <p:cNvPr id="71" name="Tekstvak 70"/>
                        <p:cNvSpPr txBox="1"/>
                        <p:nvPr/>
                      </p:nvSpPr>
                      <p:spPr>
                        <a:xfrm rot="19752257">
                          <a:off x="1999627" y="4294525"/>
                          <a:ext cx="1690161" cy="666988"/>
                        </a:xfrm>
                        <a:prstGeom prst="rect">
                          <a:avLst/>
                        </a:prstGeom>
                        <a:noFill/>
                      </p:spPr>
                      <p:txBody>
                        <a:bodyPr wrap="square" rtlCol="0">
                          <a:spAutoFit/>
                        </a:bodyPr>
                        <a:lstStyle/>
                        <a:p>
                          <a:r>
                            <a:rPr lang="nl-BE" b="1" dirty="0">
                              <a:solidFill>
                                <a:schemeClr val="accent4">
                                  <a:lumMod val="25000"/>
                                </a:schemeClr>
                              </a:solidFill>
                              <a:latin typeface="Roboto" pitchFamily="2" charset="0"/>
                              <a:ea typeface="Roboto" pitchFamily="2" charset="0"/>
                            </a:rPr>
                            <a:t>Activering &amp; betrokkenheid</a:t>
                          </a:r>
                        </a:p>
                      </p:txBody>
                    </p:sp>
                    <p:sp>
                      <p:nvSpPr>
                        <p:cNvPr id="72" name="Tekstvak 71"/>
                        <p:cNvSpPr txBox="1"/>
                        <p:nvPr/>
                      </p:nvSpPr>
                      <p:spPr>
                        <a:xfrm rot="21035252">
                          <a:off x="7383254" y="2217596"/>
                          <a:ext cx="1671938" cy="123869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Tempo, niveau, interesse, leerstrategie</a:t>
                          </a:r>
                        </a:p>
                      </p:txBody>
                    </p:sp>
                    <p:sp>
                      <p:nvSpPr>
                        <p:cNvPr id="73" name="Tekstvak 72"/>
                        <p:cNvSpPr txBox="1"/>
                        <p:nvPr/>
                      </p:nvSpPr>
                      <p:spPr>
                        <a:xfrm rot="2264164">
                          <a:off x="7060018" y="4324354"/>
                          <a:ext cx="1492966" cy="952840"/>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Inhoud, proces &amp; product</a:t>
                          </a:r>
                        </a:p>
                      </p:txBody>
                    </p:sp>
                    <p:sp>
                      <p:nvSpPr>
                        <p:cNvPr id="77" name="Ovaal 76"/>
                        <p:cNvSpPr/>
                        <p:nvPr/>
                      </p:nvSpPr>
                      <p:spPr>
                        <a:xfrm>
                          <a:off x="7229899" y="2921137"/>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78" name="Ovaal 77"/>
                        <p:cNvSpPr/>
                        <p:nvPr/>
                      </p:nvSpPr>
                      <p:spPr>
                        <a:xfrm>
                          <a:off x="4052158" y="2003851"/>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4" name="Tekstvak 63"/>
                      <p:cNvSpPr txBox="1"/>
                      <p:nvPr/>
                    </p:nvSpPr>
                    <p:spPr>
                      <a:xfrm rot="2448455">
                        <a:off x="2693932" y="1140098"/>
                        <a:ext cx="1652110" cy="666988"/>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Structuur &amp; duidelijkheid</a:t>
                        </a:r>
                      </a:p>
                    </p:txBody>
                  </p:sp>
                </p:grpSp>
                <p:sp>
                  <p:nvSpPr>
                    <p:cNvPr id="90" name="Ovaal 89"/>
                    <p:cNvSpPr/>
                    <p:nvPr/>
                  </p:nvSpPr>
                  <p:spPr>
                    <a:xfrm>
                      <a:off x="7265236" y="1707361"/>
                      <a:ext cx="181959" cy="1787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94" name="Tekstvak 93"/>
                  <p:cNvSpPr txBox="1"/>
                  <p:nvPr/>
                </p:nvSpPr>
                <p:spPr>
                  <a:xfrm rot="5001221">
                    <a:off x="6436529" y="553921"/>
                    <a:ext cx="1694220" cy="664086"/>
                  </a:xfrm>
                  <a:prstGeom prst="rect">
                    <a:avLst/>
                  </a:prstGeom>
                  <a:noFill/>
                </p:spPr>
                <p:txBody>
                  <a:bodyPr wrap="square" rtlCol="0">
                    <a:spAutoFit/>
                  </a:bodyPr>
                  <a:lstStyle/>
                  <a:p>
                    <a:pPr algn="r"/>
                    <a:r>
                      <a:rPr lang="nl-BE" b="1" dirty="0">
                        <a:solidFill>
                          <a:schemeClr val="accent4">
                            <a:lumMod val="50000"/>
                          </a:schemeClr>
                        </a:solidFill>
                        <a:latin typeface="Roboto" pitchFamily="2" charset="0"/>
                        <a:ea typeface="Roboto" pitchFamily="2" charset="0"/>
                      </a:rPr>
                      <a:t>Goede vakkennis</a:t>
                    </a:r>
                  </a:p>
                </p:txBody>
              </p:sp>
            </p:grpSp>
            <p:sp>
              <p:nvSpPr>
                <p:cNvPr id="91" name="Ovaal 90"/>
                <p:cNvSpPr/>
                <p:nvPr/>
              </p:nvSpPr>
              <p:spPr>
                <a:xfrm>
                  <a:off x="8003207" y="5380208"/>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grpSp>
        <p:sp>
          <p:nvSpPr>
            <p:cNvPr id="2" name="Tekstvak 1"/>
            <p:cNvSpPr txBox="1"/>
            <p:nvPr/>
          </p:nvSpPr>
          <p:spPr>
            <a:xfrm>
              <a:off x="6186460" y="3175092"/>
              <a:ext cx="2708304" cy="1077218"/>
            </a:xfrm>
            <a:prstGeom prst="rect">
              <a:avLst/>
            </a:prstGeom>
            <a:noFill/>
          </p:spPr>
          <p:txBody>
            <a:bodyPr wrap="square" rtlCol="0">
              <a:spAutoFit/>
            </a:bodyPr>
            <a:lstStyle/>
            <a:p>
              <a:r>
                <a:rPr lang="nl-BE" sz="3200" b="1" dirty="0">
                  <a:solidFill>
                    <a:schemeClr val="tx1">
                      <a:lumMod val="75000"/>
                      <a:lumOff val="25000"/>
                    </a:schemeClr>
                  </a:solidFill>
                  <a:latin typeface="Roboto" pitchFamily="2" charset="0"/>
                  <a:ea typeface="Roboto" pitchFamily="2" charset="0"/>
                </a:rPr>
                <a:t>Werkvormen en aanpak</a:t>
              </a:r>
            </a:p>
          </p:txBody>
        </p:sp>
      </p:grpSp>
      <p:sp>
        <p:nvSpPr>
          <p:cNvPr id="34" name="Rechthoek 33"/>
          <p:cNvSpPr/>
          <p:nvPr/>
        </p:nvSpPr>
        <p:spPr>
          <a:xfrm>
            <a:off x="699007" y="3311031"/>
            <a:ext cx="3908786" cy="2328704"/>
          </a:xfrm>
          <a:prstGeom prst="rect">
            <a:avLst/>
          </a:prstGeom>
          <a:solidFill>
            <a:sysClr val="window" lastClr="FFFFFF"/>
          </a:solidFill>
          <a:ln w="12700" cap="flat" cmpd="sng" algn="ctr">
            <a:solidFill>
              <a:schemeClr val="bg1">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2400" dirty="0">
                <a:effectLst/>
                <a:latin typeface="Roboto" pitchFamily="2" charset="0"/>
                <a:ea typeface="Roboto" pitchFamily="2"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2400" dirty="0">
                <a:solidFill>
                  <a:srgbClr val="FC7F7A"/>
                </a:solidFill>
                <a:effectLst/>
                <a:latin typeface="Roboto" pitchFamily="2" charset="0"/>
                <a:ea typeface="Roboto" pitchFamily="2" charset="0"/>
                <a:cs typeface="Times New Roman" panose="02020603050405020304" pitchFamily="18" charset="0"/>
              </a:rPr>
              <a:t>Adaptief lesgeven</a:t>
            </a:r>
          </a:p>
          <a:p>
            <a:pPr marL="342900" lvl="0" indent="-342900">
              <a:lnSpc>
                <a:spcPct val="107000"/>
              </a:lnSpc>
              <a:spcAft>
                <a:spcPts val="0"/>
              </a:spcAft>
              <a:buFont typeface="+mj-lt"/>
              <a:buAutoNum type="arabicPeriod"/>
            </a:pPr>
            <a:r>
              <a:rPr lang="nl-BE" sz="2400" dirty="0">
                <a:solidFill>
                  <a:schemeClr val="accent4">
                    <a:lumMod val="50000"/>
                  </a:schemeClr>
                </a:solidFill>
                <a:effectLst/>
                <a:latin typeface="Roboto" pitchFamily="2" charset="0"/>
                <a:ea typeface="Roboto" pitchFamily="2" charset="0"/>
                <a:cs typeface="Times New Roman" panose="02020603050405020304" pitchFamily="18" charset="0"/>
              </a:rPr>
              <a:t>Actief leren bevorderen</a:t>
            </a:r>
          </a:p>
          <a:p>
            <a:pPr marL="342900" lvl="0" indent="-342900">
              <a:lnSpc>
                <a:spcPct val="107000"/>
              </a:lnSpc>
              <a:spcAft>
                <a:spcPts val="0"/>
              </a:spcAft>
              <a:buFont typeface="+mj-lt"/>
              <a:buAutoNum type="arabicPeriod"/>
            </a:pPr>
            <a:r>
              <a:rPr lang="nl-BE" sz="2400" dirty="0">
                <a:solidFill>
                  <a:schemeClr val="accent4">
                    <a:lumMod val="25000"/>
                  </a:schemeClr>
                </a:solidFill>
                <a:effectLst/>
                <a:latin typeface="Roboto" pitchFamily="2" charset="0"/>
                <a:ea typeface="Roboto" pitchFamily="2" charset="0"/>
                <a:cs typeface="Times New Roman" panose="02020603050405020304" pitchFamily="18" charset="0"/>
              </a:rPr>
              <a:t>Heldere instructie geven</a:t>
            </a:r>
          </a:p>
          <a:p>
            <a:pPr marL="342900" lvl="0" indent="-342900">
              <a:lnSpc>
                <a:spcPct val="107000"/>
              </a:lnSpc>
              <a:spcAft>
                <a:spcPts val="800"/>
              </a:spcAft>
              <a:buFont typeface="+mj-lt"/>
              <a:buAutoNum type="arabicPeriod"/>
            </a:pPr>
            <a:r>
              <a:rPr lang="nl-BE" sz="2400" dirty="0">
                <a:solidFill>
                  <a:schemeClr val="accent6">
                    <a:lumMod val="50000"/>
                  </a:schemeClr>
                </a:solidFill>
                <a:effectLst/>
                <a:latin typeface="Roboto" pitchFamily="2" charset="0"/>
                <a:ea typeface="Roboto" pitchFamily="2" charset="0"/>
                <a:cs typeface="Times New Roman" panose="02020603050405020304" pitchFamily="18" charset="0"/>
              </a:rPr>
              <a:t>Flexibel groeperen</a:t>
            </a:r>
          </a:p>
        </p:txBody>
      </p:sp>
    </p:spTree>
    <p:extLst>
      <p:ext uri="{BB962C8B-B14F-4D97-AF65-F5344CB8AC3E}">
        <p14:creationId xmlns:p14="http://schemas.microsoft.com/office/powerpoint/2010/main" val="69965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3. Diversiteit in beeld</a:t>
            </a:r>
          </a:p>
        </p:txBody>
      </p:sp>
      <p:sp>
        <p:nvSpPr>
          <p:cNvPr id="3" name="Tijdelijke aanduiding voor inhoud 2"/>
          <p:cNvSpPr>
            <a:spLocks noGrp="1"/>
          </p:cNvSpPr>
          <p:nvPr>
            <p:ph idx="1"/>
          </p:nvPr>
        </p:nvSpPr>
        <p:spPr>
          <a:xfrm>
            <a:off x="4467224" y="1825625"/>
            <a:ext cx="6886575" cy="4351338"/>
          </a:xfrm>
        </p:spPr>
        <p:txBody>
          <a:bodyPr>
            <a:normAutofit/>
          </a:bodyPr>
          <a:lstStyle/>
          <a:p>
            <a:endParaRPr lang="nl-BE" dirty="0">
              <a:latin typeface="+mj-lt"/>
            </a:endParaRPr>
          </a:p>
          <a:p>
            <a:r>
              <a:rPr lang="nl-BE" sz="2400" dirty="0">
                <a:latin typeface="Roboto" panose="02000000000000000000" pitchFamily="2" charset="0"/>
                <a:ea typeface="Roboto" panose="02000000000000000000" pitchFamily="2" charset="0"/>
              </a:rPr>
              <a:t>Kijk nog eens terug naar de filmclips vanuit de woordspinnen</a:t>
            </a:r>
            <a:r>
              <a:rPr lang="nl-NL" sz="2400" dirty="0">
                <a:latin typeface="Roboto" panose="02000000000000000000" pitchFamily="2" charset="0"/>
                <a:ea typeface="Roboto" panose="02000000000000000000" pitchFamily="2" charset="0"/>
              </a:rPr>
              <a:t>. </a:t>
            </a:r>
          </a:p>
          <a:p>
            <a:r>
              <a:rPr lang="nl-NL" sz="2400" dirty="0">
                <a:latin typeface="Roboto" panose="02000000000000000000" pitchFamily="2" charset="0"/>
                <a:ea typeface="Roboto" panose="02000000000000000000" pitchFamily="2" charset="0"/>
              </a:rPr>
              <a:t>Maak concreet welke aspecten je daarnet nog niet in de focus had, maar nu ook in beeld krijgt.</a:t>
            </a:r>
            <a:endParaRPr lang="nl-BE" sz="2400" dirty="0">
              <a:latin typeface="Roboto" panose="02000000000000000000" pitchFamily="2" charset="0"/>
              <a:ea typeface="Roboto" panose="02000000000000000000" pitchFamily="2" charset="0"/>
            </a:endParaRPr>
          </a:p>
          <a:p>
            <a:r>
              <a:rPr lang="nl-BE" sz="2400" dirty="0">
                <a:latin typeface="Roboto" panose="02000000000000000000" pitchFamily="2" charset="0"/>
                <a:ea typeface="Roboto" panose="02000000000000000000" pitchFamily="2" charset="0"/>
              </a:rPr>
              <a:t>Wissel uit met je medestudenten. Zijn er nog aspecten die je over het hoofd hebt gezien?  </a:t>
            </a:r>
          </a:p>
          <a:p>
            <a:r>
              <a:rPr lang="nl-BE" sz="2400" dirty="0">
                <a:latin typeface="Roboto" panose="02000000000000000000" pitchFamily="2" charset="0"/>
                <a:ea typeface="Roboto" panose="02000000000000000000" pitchFamily="2" charset="0"/>
              </a:rPr>
              <a:t>Zijn er nog tips en tops die je nu kan aanvullen? </a:t>
            </a:r>
          </a:p>
        </p:txBody>
      </p:sp>
      <p:pic>
        <p:nvPicPr>
          <p:cNvPr id="1028" name="Picture 4" descr="Afbeeldingsresultaat voor glasse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08" y="2009206"/>
            <a:ext cx="3688317" cy="370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3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Situering </a:t>
            </a:r>
            <a:r>
              <a:rPr lang="nl-NL" dirty="0" err="1">
                <a:solidFill>
                  <a:srgbClr val="FC7F7A"/>
                </a:solidFill>
              </a:rPr>
              <a:t>Potential</a:t>
            </a:r>
            <a:endParaRPr lang="nl-NL" dirty="0">
              <a:solidFill>
                <a:srgbClr val="FC7F7A"/>
              </a:solidFill>
            </a:endParaRPr>
          </a:p>
          <a:p>
            <a:pPr marL="800100" lvl="1" indent="-342900">
              <a:buFont typeface="+mj-lt"/>
              <a:buAutoNum type="arabicPeriod"/>
            </a:pPr>
            <a:r>
              <a:rPr lang="nl-NL" dirty="0">
                <a:solidFill>
                  <a:srgbClr val="FC7F7A"/>
                </a:solidFill>
              </a:rPr>
              <a:t>Brainstorm: wat kleurt mijn kijk op inclusie?</a:t>
            </a:r>
          </a:p>
          <a:p>
            <a:pPr marL="800100" lvl="1" indent="-342900">
              <a:buFont typeface="+mj-lt"/>
              <a:buAutoNum type="arabicPeriod"/>
            </a:pPr>
            <a:r>
              <a:rPr lang="nl-NL" dirty="0">
                <a:solidFill>
                  <a:srgbClr val="FC7F7A"/>
                </a:solidFill>
              </a:rPr>
              <a:t>Diversiteit in beeld</a:t>
            </a:r>
          </a:p>
          <a:p>
            <a:pPr marL="800100" lvl="1" indent="-342900">
              <a:buFont typeface="+mj-lt"/>
              <a:buAutoNum type="arabicPeriod"/>
            </a:pPr>
            <a:r>
              <a:rPr lang="nl-NL" dirty="0">
                <a:solidFill>
                  <a:srgbClr val="FC7F7A"/>
                </a:solidFill>
              </a:rPr>
              <a:t>Focus op eigen leervraag/doel</a:t>
            </a:r>
          </a:p>
          <a:p>
            <a:pPr marL="342900" indent="-342900">
              <a:buFont typeface="+mj-lt"/>
              <a:buAutoNum type="arabicPeriod"/>
            </a:pPr>
            <a:endParaRPr lang="nl-NL" sz="1800" dirty="0"/>
          </a:p>
          <a:p>
            <a:pPr marL="342900" indent="-342900">
              <a:buFont typeface="+mj-lt"/>
              <a:buAutoNum type="arabicPeriod"/>
            </a:pPr>
            <a:endParaRPr lang="nl-NL" sz="1800" dirty="0"/>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76634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4. Focus op eigen leervraag/doel</a:t>
            </a:r>
          </a:p>
        </p:txBody>
      </p:sp>
      <p:sp>
        <p:nvSpPr>
          <p:cNvPr id="8" name="Tijdelijke aanduiding voor inhoud 7"/>
          <p:cNvSpPr>
            <a:spLocks noGrp="1"/>
          </p:cNvSpPr>
          <p:nvPr>
            <p:ph idx="1"/>
          </p:nvPr>
        </p:nvSpPr>
        <p:spPr/>
        <p:txBody>
          <a:bodyPr>
            <a:normAutofit/>
          </a:bodyPr>
          <a:lstStyle/>
          <a:p>
            <a:r>
              <a:rPr lang="nl-NL" sz="2600" dirty="0">
                <a:latin typeface="Roboto" panose="02000000000000000000" pitchFamily="2" charset="0"/>
                <a:ea typeface="Roboto" panose="02000000000000000000" pitchFamily="2" charset="0"/>
              </a:rPr>
              <a:t>Noteer voor jezelf 1 à 2 sterktes en 1 à 2 uitdagingen om inclusieve leeromgevingen te creëren. </a:t>
            </a:r>
          </a:p>
          <a:p>
            <a:endParaRPr lang="nl-NL" sz="2600" dirty="0"/>
          </a:p>
        </p:txBody>
      </p:sp>
      <p:pic>
        <p:nvPicPr>
          <p:cNvPr id="4" name="Afbeelding 3"/>
          <p:cNvPicPr>
            <a:picLocks noChangeAspect="1"/>
          </p:cNvPicPr>
          <p:nvPr/>
        </p:nvPicPr>
        <p:blipFill>
          <a:blip r:embed="rId3"/>
          <a:stretch>
            <a:fillRect/>
          </a:stretch>
        </p:blipFill>
        <p:spPr>
          <a:xfrm>
            <a:off x="1509759" y="2746764"/>
            <a:ext cx="2472037" cy="1645028"/>
          </a:xfrm>
          <a:prstGeom prst="rect">
            <a:avLst/>
          </a:prstGeom>
        </p:spPr>
      </p:pic>
      <p:pic>
        <p:nvPicPr>
          <p:cNvPr id="5" name="Afbeelding 4"/>
          <p:cNvPicPr>
            <a:picLocks noChangeAspect="1"/>
          </p:cNvPicPr>
          <p:nvPr/>
        </p:nvPicPr>
        <p:blipFill>
          <a:blip r:embed="rId4"/>
          <a:stretch>
            <a:fillRect/>
          </a:stretch>
        </p:blipFill>
        <p:spPr>
          <a:xfrm>
            <a:off x="7653345" y="2746764"/>
            <a:ext cx="2465615" cy="1645028"/>
          </a:xfrm>
          <a:prstGeom prst="rect">
            <a:avLst/>
          </a:prstGeom>
        </p:spPr>
      </p:pic>
      <p:pic>
        <p:nvPicPr>
          <p:cNvPr id="6" name="Afbeelding 5"/>
          <p:cNvPicPr>
            <a:picLocks noChangeAspect="1"/>
          </p:cNvPicPr>
          <p:nvPr/>
        </p:nvPicPr>
        <p:blipFill>
          <a:blip r:embed="rId5"/>
          <a:stretch>
            <a:fillRect/>
          </a:stretch>
        </p:blipFill>
        <p:spPr>
          <a:xfrm>
            <a:off x="4214551" y="4519156"/>
            <a:ext cx="3120460" cy="1300192"/>
          </a:xfrm>
          <a:prstGeom prst="rect">
            <a:avLst/>
          </a:prstGeom>
        </p:spPr>
      </p:pic>
      <p:sp>
        <p:nvSpPr>
          <p:cNvPr id="7" name="Tekstvak 6"/>
          <p:cNvSpPr txBox="1"/>
          <p:nvPr/>
        </p:nvSpPr>
        <p:spPr>
          <a:xfrm>
            <a:off x="1509760" y="4676571"/>
            <a:ext cx="1528154" cy="369332"/>
          </a:xfrm>
          <a:prstGeom prst="rect">
            <a:avLst/>
          </a:prstGeom>
          <a:noFill/>
        </p:spPr>
        <p:txBody>
          <a:bodyPr wrap="square" rtlCol="0">
            <a:spAutoFit/>
          </a:bodyPr>
          <a:lstStyle/>
          <a:p>
            <a:r>
              <a:rPr lang="nl-NL" dirty="0">
                <a:latin typeface="Roboto" panose="02000000000000000000" pitchFamily="2" charset="0"/>
                <a:ea typeface="Roboto" panose="02000000000000000000" pitchFamily="2" charset="0"/>
              </a:rPr>
              <a:t>Sterktes?</a:t>
            </a:r>
          </a:p>
        </p:txBody>
      </p:sp>
      <p:sp>
        <p:nvSpPr>
          <p:cNvPr id="9" name="Tekstvak 8"/>
          <p:cNvSpPr txBox="1"/>
          <p:nvPr/>
        </p:nvSpPr>
        <p:spPr>
          <a:xfrm>
            <a:off x="7876137" y="4676571"/>
            <a:ext cx="2430860" cy="369332"/>
          </a:xfrm>
          <a:prstGeom prst="rect">
            <a:avLst/>
          </a:prstGeom>
          <a:noFill/>
        </p:spPr>
        <p:txBody>
          <a:bodyPr wrap="square" rtlCol="0">
            <a:spAutoFit/>
          </a:bodyPr>
          <a:lstStyle/>
          <a:p>
            <a:r>
              <a:rPr lang="nl-NL" dirty="0">
                <a:latin typeface="Roboto" panose="02000000000000000000" pitchFamily="2" charset="0"/>
                <a:ea typeface="Roboto" panose="02000000000000000000" pitchFamily="2" charset="0"/>
              </a:rPr>
              <a:t>Uitdagingen?</a:t>
            </a:r>
          </a:p>
        </p:txBody>
      </p:sp>
      <p:sp>
        <p:nvSpPr>
          <p:cNvPr id="3" name="Tekstvak 2"/>
          <p:cNvSpPr txBox="1"/>
          <p:nvPr/>
        </p:nvSpPr>
        <p:spPr>
          <a:xfrm>
            <a:off x="4214551" y="6032605"/>
            <a:ext cx="3248025" cy="646331"/>
          </a:xfrm>
          <a:prstGeom prst="rect">
            <a:avLst/>
          </a:prstGeom>
          <a:noFill/>
        </p:spPr>
        <p:txBody>
          <a:bodyPr wrap="square" rtlCol="0">
            <a:spAutoFit/>
          </a:bodyPr>
          <a:lstStyle/>
          <a:p>
            <a:r>
              <a:rPr lang="nl-BE" dirty="0">
                <a:latin typeface="Roboto" panose="02000000000000000000" pitchFamily="2" charset="0"/>
                <a:ea typeface="Roboto" panose="02000000000000000000" pitchFamily="2" charset="0"/>
              </a:rPr>
              <a:t>Wat zou je willen leren, waar zou je in willen groeien?</a:t>
            </a:r>
          </a:p>
        </p:txBody>
      </p:sp>
    </p:spTree>
    <p:extLst>
      <p:ext uri="{BB962C8B-B14F-4D97-AF65-F5344CB8AC3E}">
        <p14:creationId xmlns:p14="http://schemas.microsoft.com/office/powerpoint/2010/main" val="2136022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4. Focus op eigen leervraag/doel</a:t>
            </a:r>
          </a:p>
        </p:txBody>
      </p:sp>
      <p:sp>
        <p:nvSpPr>
          <p:cNvPr id="6" name="Rechthoek 5"/>
          <p:cNvSpPr/>
          <p:nvPr/>
        </p:nvSpPr>
        <p:spPr>
          <a:xfrm>
            <a:off x="713514" y="1826366"/>
            <a:ext cx="5966698" cy="369332"/>
          </a:xfrm>
          <a:prstGeom prst="rect">
            <a:avLst/>
          </a:prstGeom>
        </p:spPr>
        <p:txBody>
          <a:bodyPr wrap="none">
            <a:spAutoFit/>
          </a:bodyPr>
          <a:lstStyle/>
          <a:p>
            <a:r>
              <a:rPr lang="nl-NL" dirty="0">
                <a:latin typeface="Roboto" panose="02000000000000000000" pitchFamily="2" charset="0"/>
                <a:ea typeface="Roboto" panose="02000000000000000000" pitchFamily="2" charset="0"/>
              </a:rPr>
              <a:t>Aanbrenger: Vertel wat je wil leren, waar je in wil groeien.</a:t>
            </a:r>
          </a:p>
        </p:txBody>
      </p:sp>
      <p:sp>
        <p:nvSpPr>
          <p:cNvPr id="7" name="Rechthoek 6"/>
          <p:cNvSpPr/>
          <p:nvPr/>
        </p:nvSpPr>
        <p:spPr>
          <a:xfrm>
            <a:off x="5761920" y="2789772"/>
            <a:ext cx="6096000" cy="2031325"/>
          </a:xfrm>
          <a:prstGeom prst="rect">
            <a:avLst/>
          </a:prstGeom>
        </p:spPr>
        <p:txBody>
          <a:bodyPr>
            <a:spAutoFit/>
          </a:bodyPr>
          <a:lstStyle/>
          <a:p>
            <a:r>
              <a:rPr lang="nl-NL" dirty="0">
                <a:latin typeface="Roboto" panose="02000000000000000000" pitchFamily="2" charset="0"/>
                <a:ea typeface="Roboto" panose="02000000000000000000" pitchFamily="2" charset="0"/>
              </a:rPr>
              <a:t>Medestudent(en): </a:t>
            </a:r>
          </a:p>
          <a:p>
            <a:pPr marL="285750" indent="-285750">
              <a:buFont typeface="Arial" panose="020B0604020202020204" pitchFamily="34" charset="0"/>
              <a:buChar char="•"/>
            </a:pPr>
            <a:r>
              <a:rPr lang="nl-NL" dirty="0">
                <a:latin typeface="Roboto" panose="02000000000000000000" pitchFamily="2" charset="0"/>
                <a:ea typeface="Roboto" panose="02000000000000000000" pitchFamily="2" charset="0"/>
              </a:rPr>
              <a:t>Probeer uit te zoeken wat de winst zal zijn wanneer je medestudent zijn doel gerealiseerd heeft. </a:t>
            </a:r>
          </a:p>
          <a:p>
            <a:pPr marL="285750" indent="-285750">
              <a:buFont typeface="Arial" panose="020B0604020202020204" pitchFamily="34" charset="0"/>
              <a:buChar char="•"/>
            </a:pPr>
            <a:r>
              <a:rPr lang="nl-NL" dirty="0">
                <a:latin typeface="Roboto" panose="02000000000000000000" pitchFamily="2" charset="0"/>
                <a:ea typeface="Roboto" panose="02000000000000000000" pitchFamily="2" charset="0"/>
              </a:rPr>
              <a:t>Als je medestudent dit zal doen, gaat hij dan meer rekening houden met de diversiteit in zijn klas(sen)? </a:t>
            </a:r>
          </a:p>
          <a:p>
            <a:pPr marL="285750" indent="-285750">
              <a:buFont typeface="Arial" panose="020B0604020202020204" pitchFamily="34" charset="0"/>
              <a:buChar char="•"/>
            </a:pPr>
            <a:r>
              <a:rPr lang="nl-NL" dirty="0">
                <a:latin typeface="Roboto" panose="02000000000000000000" pitchFamily="2" charset="0"/>
                <a:ea typeface="Roboto" panose="02000000000000000000" pitchFamily="2" charset="0"/>
              </a:rPr>
              <a:t>Zoek uit of de leervraag/het doel werkelijk bijdraagt aan een inclusieve leeromgeving.</a:t>
            </a:r>
          </a:p>
        </p:txBody>
      </p:sp>
      <p:pic>
        <p:nvPicPr>
          <p:cNvPr id="8" name="Afbeelding 7"/>
          <p:cNvPicPr>
            <a:picLocks noChangeAspect="1"/>
          </p:cNvPicPr>
          <p:nvPr/>
        </p:nvPicPr>
        <p:blipFill>
          <a:blip r:embed="rId3"/>
          <a:stretch>
            <a:fillRect/>
          </a:stretch>
        </p:blipFill>
        <p:spPr>
          <a:xfrm>
            <a:off x="2275011" y="2789772"/>
            <a:ext cx="2895851" cy="2895851"/>
          </a:xfrm>
          <a:prstGeom prst="rect">
            <a:avLst/>
          </a:prstGeom>
        </p:spPr>
      </p:pic>
    </p:spTree>
    <p:extLst>
      <p:ext uri="{BB962C8B-B14F-4D97-AF65-F5344CB8AC3E}">
        <p14:creationId xmlns:p14="http://schemas.microsoft.com/office/powerpoint/2010/main" val="12466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Bedankt!</a:t>
            </a:r>
          </a:p>
        </p:txBody>
      </p:sp>
    </p:spTree>
    <p:extLst>
      <p:ext uri="{BB962C8B-B14F-4D97-AF65-F5344CB8AC3E}">
        <p14:creationId xmlns:p14="http://schemas.microsoft.com/office/powerpoint/2010/main" val="335923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1. Situering </a:t>
            </a:r>
            <a:r>
              <a:rPr lang="nl-BE" dirty="0" err="1"/>
              <a:t>Potential</a:t>
            </a:r>
            <a:endParaRPr lang="nl-BE" dirty="0"/>
          </a:p>
        </p:txBody>
      </p:sp>
      <p:pic>
        <p:nvPicPr>
          <p:cNvPr id="9" name="WXXhEZoQK2I"/>
          <p:cNvPicPr>
            <a:picLocks noGrp="1" noRot="1" noChangeAspect="1"/>
          </p:cNvPicPr>
          <p:nvPr>
            <p:ph idx="1"/>
            <a:videoFile r:link="rId1"/>
          </p:nvPr>
        </p:nvPicPr>
        <p:blipFill>
          <a:blip r:embed="rId4"/>
          <a:stretch>
            <a:fillRect/>
          </a:stretch>
        </p:blipFill>
        <p:spPr>
          <a:xfrm>
            <a:off x="2016690" y="1456150"/>
            <a:ext cx="7966554" cy="4481187"/>
          </a:xfrm>
          <a:prstGeom prst="rect">
            <a:avLst/>
          </a:prstGeom>
        </p:spPr>
      </p:pic>
    </p:spTree>
    <p:extLst>
      <p:ext uri="{BB962C8B-B14F-4D97-AF65-F5344CB8AC3E}">
        <p14:creationId xmlns:p14="http://schemas.microsoft.com/office/powerpoint/2010/main" val="204244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afbeelding 2015-10-26 om 22.2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09" y="643719"/>
            <a:ext cx="9144000" cy="2888014"/>
          </a:xfrm>
          <a:prstGeom prst="rect">
            <a:avLst/>
          </a:prstGeom>
        </p:spPr>
      </p:pic>
      <p:sp>
        <p:nvSpPr>
          <p:cNvPr id="2" name="Tekstvak 1"/>
          <p:cNvSpPr txBox="1"/>
          <p:nvPr/>
        </p:nvSpPr>
        <p:spPr>
          <a:xfrm>
            <a:off x="3821373" y="3969979"/>
            <a:ext cx="4110100" cy="369332"/>
          </a:xfrm>
          <a:prstGeom prst="rect">
            <a:avLst/>
          </a:prstGeom>
          <a:noFill/>
        </p:spPr>
        <p:txBody>
          <a:bodyPr wrap="none" rtlCol="0">
            <a:spAutoFit/>
          </a:bodyPr>
          <a:lstStyle/>
          <a:p>
            <a:r>
              <a:rPr lang="nl-NL" b="1" dirty="0">
                <a:latin typeface="+mj-lt"/>
              </a:rPr>
              <a:t>Met dank aan en gefinancierd door VLAIO</a:t>
            </a:r>
            <a:endParaRPr lang="nl-BE" b="1" dirty="0">
              <a:latin typeface="+mj-l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460" y="4339311"/>
            <a:ext cx="6761959" cy="1582299"/>
          </a:xfrm>
          <a:prstGeom prst="rect">
            <a:avLst/>
          </a:prstGeom>
        </p:spPr>
      </p:pic>
    </p:spTree>
    <p:extLst>
      <p:ext uri="{BB962C8B-B14F-4D97-AF65-F5344CB8AC3E}">
        <p14:creationId xmlns:p14="http://schemas.microsoft.com/office/powerpoint/2010/main" val="53429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ep 27"/>
          <p:cNvGrpSpPr/>
          <p:nvPr/>
        </p:nvGrpSpPr>
        <p:grpSpPr>
          <a:xfrm>
            <a:off x="1774234" y="1394038"/>
            <a:ext cx="8573821" cy="5295751"/>
            <a:chOff x="312516" y="721358"/>
            <a:chExt cx="8573821" cy="5295752"/>
          </a:xfrm>
        </p:grpSpPr>
        <p:grpSp>
          <p:nvGrpSpPr>
            <p:cNvPr id="27" name="Groep 26"/>
            <p:cNvGrpSpPr/>
            <p:nvPr/>
          </p:nvGrpSpPr>
          <p:grpSpPr>
            <a:xfrm>
              <a:off x="312516" y="721358"/>
              <a:ext cx="8573821" cy="5295752"/>
              <a:chOff x="312516" y="721358"/>
              <a:chExt cx="8573821" cy="5295752"/>
            </a:xfrm>
          </p:grpSpPr>
          <p:grpSp>
            <p:nvGrpSpPr>
              <p:cNvPr id="20" name="Groep 19"/>
              <p:cNvGrpSpPr/>
              <p:nvPr/>
            </p:nvGrpSpPr>
            <p:grpSpPr>
              <a:xfrm>
                <a:off x="312516" y="721358"/>
                <a:ext cx="8573821" cy="5295752"/>
                <a:chOff x="312516" y="618607"/>
                <a:chExt cx="8573821" cy="5398503"/>
              </a:xfrm>
            </p:grpSpPr>
            <p:grpSp>
              <p:nvGrpSpPr>
                <p:cNvPr id="17" name="Groep 16"/>
                <p:cNvGrpSpPr/>
                <p:nvPr/>
              </p:nvGrpSpPr>
              <p:grpSpPr>
                <a:xfrm>
                  <a:off x="312516" y="618607"/>
                  <a:ext cx="8573821" cy="5398503"/>
                  <a:chOff x="395536" y="788624"/>
                  <a:chExt cx="8352928" cy="5016641"/>
                </a:xfrm>
              </p:grpSpPr>
              <p:grpSp>
                <p:nvGrpSpPr>
                  <p:cNvPr id="2" name="Groep 1"/>
                  <p:cNvGrpSpPr/>
                  <p:nvPr/>
                </p:nvGrpSpPr>
                <p:grpSpPr>
                  <a:xfrm>
                    <a:off x="395536" y="788624"/>
                    <a:ext cx="8352928" cy="5016641"/>
                    <a:chOff x="395536" y="1220672"/>
                    <a:chExt cx="8352928" cy="5016641"/>
                  </a:xfrm>
                </p:grpSpPr>
                <p:sp>
                  <p:nvSpPr>
                    <p:cNvPr id="4" name="Afgeronde rechthoek 3"/>
                    <p:cNvSpPr/>
                    <p:nvPr/>
                  </p:nvSpPr>
                  <p:spPr>
                    <a:xfrm>
                      <a:off x="395536" y="5229201"/>
                      <a:ext cx="8346641" cy="1008112"/>
                    </a:xfrm>
                    <a:prstGeom prst="roundRect">
                      <a:avLst>
                        <a:gd name="adj" fmla="val 31942"/>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lumMod val="85000"/>
                            <a:lumOff val="15000"/>
                          </a:schemeClr>
                        </a:solidFill>
                      </a:endParaRPr>
                    </a:p>
                  </p:txBody>
                </p:sp>
                <p:sp>
                  <p:nvSpPr>
                    <p:cNvPr id="3" name="Afgeronde rechthoek 2"/>
                    <p:cNvSpPr/>
                    <p:nvPr/>
                  </p:nvSpPr>
                  <p:spPr>
                    <a:xfrm>
                      <a:off x="395536" y="1220672"/>
                      <a:ext cx="8352928" cy="1344232"/>
                    </a:xfrm>
                    <a:prstGeom prst="roundRect">
                      <a:avLst>
                        <a:gd name="adj" fmla="val 38709"/>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2800">
                        <a:solidFill>
                          <a:schemeClr val="tx1">
                            <a:lumMod val="85000"/>
                            <a:lumOff val="15000"/>
                          </a:schemeClr>
                        </a:solidFill>
                        <a:latin typeface="Poiret One" panose="02000000000000000000" pitchFamily="2" charset="0"/>
                      </a:endParaRPr>
                    </a:p>
                  </p:txBody>
                </p:sp>
                <p:sp>
                  <p:nvSpPr>
                    <p:cNvPr id="6" name="Afgeronde rechthoek 5"/>
                    <p:cNvSpPr/>
                    <p:nvPr/>
                  </p:nvSpPr>
                  <p:spPr>
                    <a:xfrm>
                      <a:off x="4860032" y="2420888"/>
                      <a:ext cx="3528392" cy="3024336"/>
                    </a:xfrm>
                    <a:prstGeom prst="round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b="1">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a:p>
                      <a:pPr algn="ctr"/>
                      <a:endParaRPr lang="nl-NL" sz="1600">
                        <a:solidFill>
                          <a:schemeClr val="tx1">
                            <a:lumMod val="85000"/>
                            <a:lumOff val="15000"/>
                          </a:schemeClr>
                        </a:solidFill>
                      </a:endParaRPr>
                    </a:p>
                  </p:txBody>
                </p:sp>
                <p:sp>
                  <p:nvSpPr>
                    <p:cNvPr id="5" name="Afgeronde rechthoek 4"/>
                    <p:cNvSpPr/>
                    <p:nvPr/>
                  </p:nvSpPr>
                  <p:spPr>
                    <a:xfrm>
                      <a:off x="899592" y="2420888"/>
                      <a:ext cx="3528392" cy="3024336"/>
                    </a:xfrm>
                    <a:prstGeom prst="roundRect">
                      <a:avLst>
                        <a:gd name="adj" fmla="val 20168"/>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b="1">
                        <a:solidFill>
                          <a:schemeClr val="tx2"/>
                        </a:solidFill>
                      </a:endParaRPr>
                    </a:p>
                  </p:txBody>
                </p:sp>
              </p:grpSp>
              <p:grpSp>
                <p:nvGrpSpPr>
                  <p:cNvPr id="11" name="Groep 10"/>
                  <p:cNvGrpSpPr/>
                  <p:nvPr/>
                </p:nvGrpSpPr>
                <p:grpSpPr>
                  <a:xfrm flipV="1">
                    <a:off x="5360526" y="3039990"/>
                    <a:ext cx="2459792" cy="1899028"/>
                    <a:chOff x="5360526" y="2870720"/>
                    <a:chExt cx="2459792" cy="1899028"/>
                  </a:xfrm>
                </p:grpSpPr>
                <p:sp>
                  <p:nvSpPr>
                    <p:cNvPr id="8" name="Ovaal 7"/>
                    <p:cNvSpPr/>
                    <p:nvPr/>
                  </p:nvSpPr>
                  <p:spPr>
                    <a:xfrm>
                      <a:off x="5360526" y="2876494"/>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10" name="Ovaal 9"/>
                    <p:cNvSpPr/>
                    <p:nvPr/>
                  </p:nvSpPr>
                  <p:spPr>
                    <a:xfrm>
                      <a:off x="5864582" y="3639923"/>
                      <a:ext cx="1440161"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9" name="Ovaal 8"/>
                    <p:cNvSpPr/>
                    <p:nvPr/>
                  </p:nvSpPr>
                  <p:spPr>
                    <a:xfrm>
                      <a:off x="6380156" y="2870720"/>
                      <a:ext cx="1440162" cy="1129825"/>
                    </a:xfrm>
                    <a:prstGeom prst="ellipse">
                      <a:avLst/>
                    </a:prstGeom>
                    <a:solidFill>
                      <a:srgbClr val="32E297">
                        <a:alpha val="45882"/>
                      </a:srgb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14" name="Tekstvak 13"/>
                  <p:cNvSpPr txBox="1"/>
                  <p:nvPr/>
                </p:nvSpPr>
                <p:spPr>
                  <a:xfrm>
                    <a:off x="5861973" y="3015862"/>
                    <a:ext cx="1440160" cy="889244"/>
                  </a:xfrm>
                  <a:prstGeom prst="rect">
                    <a:avLst/>
                  </a:prstGeom>
                  <a:noFill/>
                </p:spPr>
                <p:txBody>
                  <a:bodyPr wrap="square" rtlCol="0">
                    <a:spAutoFit/>
                  </a:bodyPr>
                  <a:lstStyle/>
                  <a:p>
                    <a:pPr algn="ctr"/>
                    <a:r>
                      <a:rPr lang="nl-NL" sz="1100"/>
                      <a:t>School </a:t>
                    </a:r>
                  </a:p>
                  <a:p>
                    <a:pPr algn="ctr"/>
                    <a:r>
                      <a:rPr lang="nl-NL" sz="1100"/>
                      <a:t>(Team, leerling, pedagogische begeleider counselor, CLB, …)</a:t>
                    </a:r>
                    <a:endParaRPr lang="nl-BE" sz="1100"/>
                  </a:p>
                </p:txBody>
              </p:sp>
              <p:sp>
                <p:nvSpPr>
                  <p:cNvPr id="15" name="Tekstvak 14"/>
                  <p:cNvSpPr txBox="1"/>
                  <p:nvPr/>
                </p:nvSpPr>
                <p:spPr>
                  <a:xfrm>
                    <a:off x="5273058" y="4241493"/>
                    <a:ext cx="1440160" cy="262400"/>
                  </a:xfrm>
                  <a:prstGeom prst="rect">
                    <a:avLst/>
                  </a:prstGeom>
                  <a:noFill/>
                </p:spPr>
                <p:txBody>
                  <a:bodyPr wrap="square" rtlCol="0">
                    <a:spAutoFit/>
                  </a:bodyPr>
                  <a:lstStyle/>
                  <a:p>
                    <a:pPr algn="ctr"/>
                    <a:r>
                      <a:rPr lang="nl-NL" sz="1200"/>
                      <a:t>Ouders</a:t>
                    </a:r>
                  </a:p>
                </p:txBody>
              </p:sp>
              <p:sp>
                <p:nvSpPr>
                  <p:cNvPr id="16" name="Tekstvak 15"/>
                  <p:cNvSpPr txBox="1"/>
                  <p:nvPr/>
                </p:nvSpPr>
                <p:spPr>
                  <a:xfrm>
                    <a:off x="6541369" y="4251803"/>
                    <a:ext cx="1440160" cy="262400"/>
                  </a:xfrm>
                  <a:prstGeom prst="rect">
                    <a:avLst/>
                  </a:prstGeom>
                  <a:noFill/>
                </p:spPr>
                <p:txBody>
                  <a:bodyPr wrap="square" rtlCol="0">
                    <a:spAutoFit/>
                  </a:bodyPr>
                  <a:lstStyle/>
                  <a:p>
                    <a:pPr algn="ctr"/>
                    <a:r>
                      <a:rPr lang="nl-NL" sz="1200"/>
                      <a:t>Gemeenschap</a:t>
                    </a:r>
                  </a:p>
                </p:txBody>
              </p:sp>
            </p:grpSp>
            <p:sp>
              <p:nvSpPr>
                <p:cNvPr id="7" name="Tekstvak 6"/>
                <p:cNvSpPr txBox="1"/>
                <p:nvPr/>
              </p:nvSpPr>
              <p:spPr>
                <a:xfrm>
                  <a:off x="975924" y="2131368"/>
                  <a:ext cx="3370729" cy="1474617"/>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A</a:t>
                  </a:r>
                </a:p>
                <a:p>
                  <a:pPr algn="ctr"/>
                  <a:r>
                    <a:rPr lang="nl-NL" b="1" dirty="0">
                      <a:solidFill>
                        <a:schemeClr val="tx1">
                          <a:lumMod val="85000"/>
                          <a:lumOff val="15000"/>
                        </a:schemeClr>
                      </a:solidFill>
                      <a:latin typeface="+mj-lt"/>
                    </a:rPr>
                    <a:t>Diversiteit waarderen en benutten in de klaspraktijk</a:t>
                  </a:r>
                </a:p>
                <a:p>
                  <a:pPr algn="ctr"/>
                  <a:endParaRPr lang="nl-NL" dirty="0">
                    <a:solidFill>
                      <a:schemeClr val="tx1">
                        <a:lumMod val="85000"/>
                        <a:lumOff val="15000"/>
                      </a:schemeClr>
                    </a:solidFill>
                  </a:endParaRPr>
                </a:p>
                <a:p>
                  <a:pPr algn="ctr"/>
                  <a:endParaRPr lang="nl-NL" sz="1600" b="1" dirty="0">
                    <a:solidFill>
                      <a:schemeClr val="tx1">
                        <a:lumMod val="85000"/>
                        <a:lumOff val="15000"/>
                      </a:schemeClr>
                    </a:solidFill>
                    <a:latin typeface="+mj-lt"/>
                  </a:endParaRPr>
                </a:p>
              </p:txBody>
            </p:sp>
            <p:sp>
              <p:nvSpPr>
                <p:cNvPr id="18" name="Tekstvak 17"/>
                <p:cNvSpPr txBox="1"/>
                <p:nvPr/>
              </p:nvSpPr>
              <p:spPr>
                <a:xfrm>
                  <a:off x="4974985" y="2144272"/>
                  <a:ext cx="3370729" cy="941245"/>
                </a:xfrm>
                <a:prstGeom prst="rect">
                  <a:avLst/>
                </a:prstGeom>
                <a:noFill/>
              </p:spPr>
              <p:txBody>
                <a:bodyPr wrap="square" rtlCol="0">
                  <a:spAutoFit/>
                </a:bodyPr>
                <a:lstStyle/>
                <a:p>
                  <a:pPr algn="ctr"/>
                  <a:r>
                    <a:rPr lang="nl-NL" b="1" dirty="0">
                      <a:solidFill>
                        <a:schemeClr val="tx1">
                          <a:lumMod val="85000"/>
                          <a:lumOff val="15000"/>
                        </a:schemeClr>
                      </a:solidFill>
                      <a:effectLst>
                        <a:outerShdw blurRad="38100" dist="38100" dir="2700000" algn="tl">
                          <a:srgbClr val="000000">
                            <a:alpha val="43137"/>
                          </a:srgbClr>
                        </a:outerShdw>
                      </a:effectLst>
                      <a:latin typeface="Poiret One" panose="02000000000000000000" pitchFamily="2" charset="0"/>
                    </a:rPr>
                    <a:t>DOEL B </a:t>
                  </a:r>
                </a:p>
                <a:p>
                  <a:pPr algn="ctr"/>
                  <a:r>
                    <a:rPr lang="nl-NL" b="1" dirty="0">
                      <a:solidFill>
                        <a:schemeClr val="tx1">
                          <a:lumMod val="85000"/>
                          <a:lumOff val="15000"/>
                        </a:schemeClr>
                      </a:solidFill>
                      <a:latin typeface="+mj-lt"/>
                    </a:rPr>
                    <a:t>Verbindende samenwerking realiseren</a:t>
                  </a:r>
                </a:p>
              </p:txBody>
            </p:sp>
          </p:grpSp>
          <p:sp>
            <p:nvSpPr>
              <p:cNvPr id="24" name="Tekstvak 23"/>
              <p:cNvSpPr txBox="1"/>
              <p:nvPr/>
            </p:nvSpPr>
            <p:spPr>
              <a:xfrm>
                <a:off x="1814204" y="855209"/>
                <a:ext cx="5948901" cy="1015663"/>
              </a:xfrm>
              <a:prstGeom prst="rect">
                <a:avLst/>
              </a:prstGeom>
              <a:noFill/>
            </p:spPr>
            <p:txBody>
              <a:bodyPr wrap="square" rtlCol="0">
                <a:spAutoFit/>
              </a:bodyPr>
              <a:lstStyle/>
              <a:p>
                <a:pPr algn="ctr"/>
                <a:r>
                  <a:rPr lang="nl-NL" sz="2000" b="1" dirty="0">
                    <a:solidFill>
                      <a:schemeClr val="tx1">
                        <a:lumMod val="85000"/>
                        <a:lumOff val="15000"/>
                      </a:schemeClr>
                    </a:solidFill>
                    <a:latin typeface="+mj-lt"/>
                  </a:rPr>
                  <a:t>COMPETENTIEONTWIKKELING </a:t>
                </a:r>
              </a:p>
              <a:p>
                <a:pPr algn="ctr"/>
                <a:r>
                  <a:rPr lang="nl-NL" sz="2000" b="1" dirty="0">
                    <a:solidFill>
                      <a:schemeClr val="tx1">
                        <a:lumMod val="85000"/>
                        <a:lumOff val="15000"/>
                      </a:schemeClr>
                    </a:solidFill>
                    <a:latin typeface="+mj-lt"/>
                  </a:rPr>
                  <a:t>van (toekomstige) leraren en teams </a:t>
                </a:r>
              </a:p>
              <a:p>
                <a:pPr algn="ctr"/>
                <a:r>
                  <a:rPr lang="nl-NL" sz="2000" b="1" dirty="0">
                    <a:solidFill>
                      <a:schemeClr val="tx1">
                        <a:lumMod val="85000"/>
                        <a:lumOff val="15000"/>
                      </a:schemeClr>
                    </a:solidFill>
                    <a:latin typeface="+mj-lt"/>
                  </a:rPr>
                  <a:t>om inclusieve leeromgevingen te creëren</a:t>
                </a:r>
              </a:p>
            </p:txBody>
          </p:sp>
        </p:grpSp>
        <p:sp>
          <p:nvSpPr>
            <p:cNvPr id="26" name="Tekstvak 25"/>
            <p:cNvSpPr txBox="1"/>
            <p:nvPr/>
          </p:nvSpPr>
          <p:spPr>
            <a:xfrm>
              <a:off x="1920625" y="5397609"/>
              <a:ext cx="5948901" cy="400110"/>
            </a:xfrm>
            <a:prstGeom prst="rect">
              <a:avLst/>
            </a:prstGeom>
            <a:noFill/>
          </p:spPr>
          <p:txBody>
            <a:bodyPr wrap="square" rtlCol="0">
              <a:spAutoFit/>
            </a:bodyPr>
            <a:lstStyle/>
            <a:p>
              <a:pPr algn="ctr"/>
              <a:r>
                <a:rPr lang="nl-NL" sz="2000" b="1">
                  <a:solidFill>
                    <a:schemeClr val="tx1">
                      <a:lumMod val="85000"/>
                      <a:lumOff val="15000"/>
                    </a:schemeClr>
                  </a:solidFill>
                  <a:latin typeface="+mj-lt"/>
                </a:rPr>
                <a:t>Via: professionele ontwikkeling</a:t>
              </a:r>
            </a:p>
          </p:txBody>
        </p:sp>
      </p:grpSp>
      <p:sp>
        <p:nvSpPr>
          <p:cNvPr id="12" name="Tekstvak 11"/>
          <p:cNvSpPr txBox="1"/>
          <p:nvPr/>
        </p:nvSpPr>
        <p:spPr>
          <a:xfrm>
            <a:off x="641637" y="237753"/>
            <a:ext cx="10839017" cy="769441"/>
          </a:xfrm>
          <a:prstGeom prst="rect">
            <a:avLst/>
          </a:prstGeom>
          <a:noFill/>
        </p:spPr>
        <p:txBody>
          <a:bodyPr wrap="square" rtlCol="0">
            <a:spAutoFit/>
          </a:bodyPr>
          <a:lstStyle/>
          <a:p>
            <a:r>
              <a:rPr lang="nl-NL" sz="4400" b="1" dirty="0">
                <a:solidFill>
                  <a:schemeClr val="tx1">
                    <a:lumMod val="75000"/>
                    <a:lumOff val="25000"/>
                  </a:schemeClr>
                </a:solidFill>
                <a:latin typeface="Roboto"/>
                <a:ea typeface="+mj-ea"/>
                <a:cs typeface="+mj-cs"/>
              </a:rPr>
              <a:t>Doelen </a:t>
            </a:r>
            <a:r>
              <a:rPr lang="nl-NL" sz="4400" b="1" dirty="0" err="1">
                <a:solidFill>
                  <a:schemeClr val="tx1">
                    <a:lumMod val="75000"/>
                    <a:lumOff val="25000"/>
                  </a:schemeClr>
                </a:solidFill>
                <a:latin typeface="Roboto"/>
                <a:ea typeface="+mj-ea"/>
                <a:cs typeface="+mj-cs"/>
              </a:rPr>
              <a:t>Potential</a:t>
            </a:r>
            <a:r>
              <a:rPr lang="nl-NL" sz="4400" b="1" dirty="0">
                <a:solidFill>
                  <a:schemeClr val="tx1">
                    <a:lumMod val="75000"/>
                    <a:lumOff val="25000"/>
                  </a:schemeClr>
                </a:solidFill>
                <a:latin typeface="Roboto"/>
                <a:ea typeface="+mj-ea"/>
                <a:cs typeface="+mj-cs"/>
              </a:rPr>
              <a:t>: </a:t>
            </a:r>
            <a:r>
              <a:rPr lang="nl-BE" sz="4400" b="1" dirty="0">
                <a:solidFill>
                  <a:schemeClr val="tx1">
                    <a:lumMod val="75000"/>
                    <a:lumOff val="25000"/>
                  </a:schemeClr>
                </a:solidFill>
                <a:latin typeface="Roboto"/>
                <a:ea typeface="+mj-ea"/>
                <a:cs typeface="+mj-cs"/>
              </a:rPr>
              <a:t>samen onderweg</a:t>
            </a:r>
            <a:r>
              <a:rPr lang="mr-IN" sz="4400" b="1" dirty="0">
                <a:solidFill>
                  <a:schemeClr val="tx1">
                    <a:lumMod val="75000"/>
                    <a:lumOff val="25000"/>
                  </a:schemeClr>
                </a:solidFill>
                <a:latin typeface="Roboto"/>
                <a:ea typeface="+mj-ea"/>
                <a:cs typeface="+mj-cs"/>
              </a:rPr>
              <a:t>…</a:t>
            </a:r>
            <a:endParaRPr lang="nl-NL" sz="4400" b="1" dirty="0">
              <a:solidFill>
                <a:schemeClr val="tx1">
                  <a:lumMod val="75000"/>
                  <a:lumOff val="25000"/>
                </a:schemeClr>
              </a:solidFill>
              <a:latin typeface="Roboto"/>
              <a:ea typeface="+mj-ea"/>
              <a:cs typeface="+mj-cs"/>
            </a:endParaRPr>
          </a:p>
        </p:txBody>
      </p:sp>
      <p:sp>
        <p:nvSpPr>
          <p:cNvPr id="23" name="Tijdelijke aanduiding voor inhoud 2"/>
          <p:cNvSpPr txBox="1">
            <a:spLocks/>
          </p:cNvSpPr>
          <p:nvPr/>
        </p:nvSpPr>
        <p:spPr>
          <a:xfrm>
            <a:off x="641637" y="1123011"/>
            <a:ext cx="11313460" cy="4805611"/>
          </a:xfrm>
          <a:prstGeom prst="rect">
            <a:avLst/>
          </a:prstGeom>
        </p:spPr>
        <p:txBody>
          <a:bodyPr>
            <a:normAutofit/>
          </a:bodyPr>
          <a:lst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 typeface="Arial" panose="020B0604020202020204" pitchFamily="34" charset="0"/>
              <a:buNone/>
              <a:defRPr/>
            </a:pPr>
            <a:endParaRPr lang="nl-BE" kern="0" dirty="0">
              <a:solidFill>
                <a:prstClr val="black">
                  <a:lumMod val="85000"/>
                  <a:lumOff val="15000"/>
                </a:prstClr>
              </a:solidFill>
            </a:endParaRPr>
          </a:p>
          <a:p>
            <a:pPr defTabSz="457200">
              <a:lnSpc>
                <a:spcPct val="100000"/>
              </a:lnSpc>
              <a:spcBef>
                <a:spcPts val="0"/>
              </a:spcBef>
              <a:buFont typeface="Wingdings" charset="2"/>
              <a:buChar char="q"/>
              <a:defRPr/>
            </a:pPr>
            <a:endParaRPr lang="nl-BE" kern="0" dirty="0">
              <a:solidFill>
                <a:prstClr val="black">
                  <a:lumMod val="85000"/>
                  <a:lumOff val="15000"/>
                </a:prstClr>
              </a:solidFill>
            </a:endParaRPr>
          </a:p>
          <a:p>
            <a:pPr marL="0" indent="0" defTabSz="457200">
              <a:lnSpc>
                <a:spcPct val="100000"/>
              </a:lnSpc>
              <a:spcBef>
                <a:spcPts val="0"/>
              </a:spcBef>
              <a:buFont typeface="Arial" panose="020B0604020202020204" pitchFamily="34" charset="0"/>
              <a:buNone/>
              <a:defRPr/>
            </a:pPr>
            <a:endParaRPr lang="nl-BE" sz="2600" dirty="0"/>
          </a:p>
        </p:txBody>
      </p:sp>
    </p:spTree>
    <p:extLst>
      <p:ext uri="{BB962C8B-B14F-4D97-AF65-F5344CB8AC3E}">
        <p14:creationId xmlns:p14="http://schemas.microsoft.com/office/powerpoint/2010/main" val="149463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4DDA8AC-BA55-A94C-B11B-A4F1D91BBC28}"/>
              </a:ext>
            </a:extLst>
          </p:cNvPr>
          <p:cNvPicPr>
            <a:picLocks noChangeAspect="1"/>
          </p:cNvPicPr>
          <p:nvPr/>
        </p:nvPicPr>
        <p:blipFill>
          <a:blip r:embed="rId3"/>
          <a:stretch>
            <a:fillRect/>
          </a:stretch>
        </p:blipFill>
        <p:spPr>
          <a:xfrm>
            <a:off x="6160897" y="1865500"/>
            <a:ext cx="5716123" cy="4599330"/>
          </a:xfrm>
          <a:prstGeom prst="rect">
            <a:avLst/>
          </a:prstGeom>
        </p:spPr>
      </p:pic>
      <p:sp>
        <p:nvSpPr>
          <p:cNvPr id="2" name="Titel 1"/>
          <p:cNvSpPr>
            <a:spLocks noGrp="1"/>
          </p:cNvSpPr>
          <p:nvPr>
            <p:ph type="title"/>
          </p:nvPr>
        </p:nvSpPr>
        <p:spPr>
          <a:xfrm>
            <a:off x="838200" y="287867"/>
            <a:ext cx="11038820" cy="1402821"/>
          </a:xfrm>
        </p:spPr>
        <p:txBody>
          <a:bodyPr/>
          <a:lstStyle/>
          <a:p>
            <a:r>
              <a:rPr lang="nl-BE" dirty="0">
                <a:latin typeface="Roboto"/>
              </a:rPr>
              <a:t>Doel: een inclusieve leeromgeving…</a:t>
            </a:r>
          </a:p>
        </p:txBody>
      </p:sp>
      <p:sp>
        <p:nvSpPr>
          <p:cNvPr id="3" name="Tijdelijke aanduiding voor inhoud 2"/>
          <p:cNvSpPr>
            <a:spLocks noGrp="1"/>
          </p:cNvSpPr>
          <p:nvPr>
            <p:ph idx="1"/>
          </p:nvPr>
        </p:nvSpPr>
        <p:spPr>
          <a:xfrm>
            <a:off x="668867" y="2288304"/>
            <a:ext cx="6123039" cy="4351338"/>
          </a:xfrm>
        </p:spPr>
        <p:txBody>
          <a:bodyPr/>
          <a:lstStyle/>
          <a:p>
            <a:r>
              <a:rPr lang="nl-NL" dirty="0">
                <a:latin typeface="Roboto"/>
              </a:rPr>
              <a:t>een leeromgeving die </a:t>
            </a:r>
            <a:r>
              <a:rPr lang="nl-NL" b="1" i="1" dirty="0">
                <a:latin typeface="Roboto"/>
              </a:rPr>
              <a:t>kwaliteitsvol onderwijs </a:t>
            </a:r>
            <a:r>
              <a:rPr lang="nl-NL" dirty="0">
                <a:latin typeface="Roboto"/>
              </a:rPr>
              <a:t>mogelijk maakt </a:t>
            </a:r>
          </a:p>
          <a:p>
            <a:endParaRPr lang="nl-NL" dirty="0">
              <a:latin typeface="Roboto"/>
            </a:endParaRPr>
          </a:p>
          <a:p>
            <a:r>
              <a:rPr lang="nl-NL" b="1" i="1" dirty="0">
                <a:latin typeface="Roboto"/>
              </a:rPr>
              <a:t>voor alle leerlingen </a:t>
            </a:r>
            <a:r>
              <a:rPr lang="nl-NL" dirty="0">
                <a:latin typeface="Roboto"/>
              </a:rPr>
              <a:t>ongeacht beperking, etniciteit, sociale afkomst, taal, gender, religie… </a:t>
            </a:r>
          </a:p>
          <a:p>
            <a:endParaRPr lang="nl-NL" dirty="0">
              <a:latin typeface="Roboto"/>
            </a:endParaRPr>
          </a:p>
          <a:p>
            <a:pPr marL="0" indent="0">
              <a:buNone/>
            </a:pPr>
            <a:r>
              <a:rPr lang="nl-NL" dirty="0">
                <a:latin typeface="Roboto"/>
                <a:hlinkClick r:id="rId4"/>
              </a:rPr>
              <a:t>www.kenniscentrumpotential.be</a:t>
            </a:r>
            <a:endParaRPr lang="nl-NL" dirty="0">
              <a:latin typeface="Roboto"/>
            </a:endParaRPr>
          </a:p>
          <a:p>
            <a:endParaRPr lang="nl-NL" dirty="0">
              <a:latin typeface="Roboto"/>
            </a:endParaRPr>
          </a:p>
          <a:p>
            <a:endParaRPr lang="nl-NL" dirty="0">
              <a:latin typeface="Roboto"/>
            </a:endParaRPr>
          </a:p>
          <a:p>
            <a:pPr marL="0" indent="0">
              <a:buNone/>
            </a:pPr>
            <a:endParaRPr lang="nl-BE" dirty="0">
              <a:latin typeface="Roboto"/>
            </a:endParaRPr>
          </a:p>
        </p:txBody>
      </p:sp>
      <p:sp>
        <p:nvSpPr>
          <p:cNvPr id="6" name="Rechthoek 5">
            <a:extLst>
              <a:ext uri="{FF2B5EF4-FFF2-40B4-BE49-F238E27FC236}">
                <a16:creationId xmlns:a16="http://schemas.microsoft.com/office/drawing/2014/main" id="{A47309DD-B6AA-7C4D-9483-3706D48EA74D}"/>
              </a:ext>
            </a:extLst>
          </p:cNvPr>
          <p:cNvSpPr/>
          <p:nvPr/>
        </p:nvSpPr>
        <p:spPr>
          <a:xfrm>
            <a:off x="11615410" y="1865500"/>
            <a:ext cx="692497" cy="3984878"/>
          </a:xfrm>
          <a:prstGeom prst="rect">
            <a:avLst/>
          </a:prstGeom>
          <a:solidFill>
            <a:schemeClr val="bg1"/>
          </a:solidFill>
        </p:spPr>
        <p:txBody>
          <a:bodyPr vert="vert270" wrap="square">
            <a:spAutoFit/>
          </a:bodyPr>
          <a:lstStyle/>
          <a:p>
            <a:pPr>
              <a:defRPr/>
            </a:pPr>
            <a:r>
              <a:rPr lang="en-US" sz="1100" dirty="0">
                <a:latin typeface="Roboto"/>
              </a:rPr>
              <a:t>* </a:t>
            </a:r>
            <a:r>
              <a:rPr lang="en-US" sz="1100" dirty="0" err="1">
                <a:latin typeface="Roboto"/>
              </a:rPr>
              <a:t>Giangreco</a:t>
            </a:r>
            <a:r>
              <a:rPr lang="en-US" sz="1100" dirty="0">
                <a:latin typeface="Roboto"/>
              </a:rPr>
              <a:t>, M.F. (1998).</a:t>
            </a:r>
            <a:r>
              <a:rPr lang="en-US" sz="1100" i="1" dirty="0">
                <a:latin typeface="Roboto"/>
              </a:rPr>
              <a:t> Ants in his pants: absurdities and realities of special education. </a:t>
            </a:r>
            <a:r>
              <a:rPr lang="en-US" sz="1100" dirty="0">
                <a:latin typeface="Roboto"/>
              </a:rPr>
              <a:t>Minnetonka: </a:t>
            </a:r>
            <a:r>
              <a:rPr lang="en-US" sz="1100" dirty="0" err="1">
                <a:latin typeface="Roboto"/>
              </a:rPr>
              <a:t>Peytral</a:t>
            </a:r>
            <a:r>
              <a:rPr lang="en-US" sz="1100" dirty="0">
                <a:latin typeface="Roboto"/>
              </a:rPr>
              <a:t> Publications </a:t>
            </a:r>
            <a:r>
              <a:rPr lang="en-US" sz="1100" dirty="0" err="1">
                <a:latin typeface="Roboto"/>
              </a:rPr>
              <a:t>inc.</a:t>
            </a:r>
            <a:r>
              <a:rPr lang="en-US" sz="1100" dirty="0">
                <a:latin typeface="Roboto"/>
              </a:rPr>
              <a:t>, p. 33</a:t>
            </a:r>
            <a:endParaRPr lang="nl-BE" sz="1100" dirty="0">
              <a:latin typeface="Roboto"/>
            </a:endParaRPr>
          </a:p>
        </p:txBody>
      </p:sp>
    </p:spTree>
    <p:extLst>
      <p:ext uri="{BB962C8B-B14F-4D97-AF65-F5344CB8AC3E}">
        <p14:creationId xmlns:p14="http://schemas.microsoft.com/office/powerpoint/2010/main" val="41460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81" y="277443"/>
            <a:ext cx="11996057" cy="1851982"/>
          </a:xfrm>
        </p:spPr>
        <p:txBody>
          <a:bodyPr>
            <a:normAutofit/>
          </a:bodyPr>
          <a:lstStyle/>
          <a:p>
            <a:r>
              <a:rPr lang="nl-BE" dirty="0">
                <a:latin typeface="Roboto"/>
              </a:rPr>
              <a:t>Twee belangrijke hefbomen voor inclusieve leeromgevingen</a:t>
            </a:r>
          </a:p>
        </p:txBody>
      </p:sp>
      <p:pic>
        <p:nvPicPr>
          <p:cNvPr id="4" name="Afbeelding 3">
            <a:extLst>
              <a:ext uri="{FF2B5EF4-FFF2-40B4-BE49-F238E27FC236}">
                <a16:creationId xmlns:a16="http://schemas.microsoft.com/office/drawing/2014/main" id="{ABFAF7AC-C977-49E2-8686-83DA396C4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578" y="1944923"/>
            <a:ext cx="8020334" cy="4511438"/>
          </a:xfrm>
          <a:prstGeom prst="rect">
            <a:avLst/>
          </a:prstGeom>
        </p:spPr>
      </p:pic>
    </p:spTree>
    <p:extLst>
      <p:ext uri="{BB962C8B-B14F-4D97-AF65-F5344CB8AC3E}">
        <p14:creationId xmlns:p14="http://schemas.microsoft.com/office/powerpoint/2010/main" val="261163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1. Situering </a:t>
            </a:r>
            <a:r>
              <a:rPr lang="nl-BE" dirty="0" err="1"/>
              <a:t>Potential</a:t>
            </a:r>
            <a:endParaRPr lang="nl-BE" dirty="0"/>
          </a:p>
        </p:txBody>
      </p:sp>
      <p:sp>
        <p:nvSpPr>
          <p:cNvPr id="3" name="Tijdelijke aanduiding voor inhoud 2"/>
          <p:cNvSpPr>
            <a:spLocks noGrp="1"/>
          </p:cNvSpPr>
          <p:nvPr>
            <p:ph idx="1"/>
          </p:nvPr>
        </p:nvSpPr>
        <p:spPr/>
        <p:txBody>
          <a:bodyPr>
            <a:normAutofit/>
          </a:bodyPr>
          <a:lstStyle/>
          <a:p>
            <a:endParaRPr lang="nl-BE" dirty="0">
              <a:solidFill>
                <a:schemeClr val="tx1"/>
              </a:solidFill>
            </a:endParaRPr>
          </a:p>
          <a:p>
            <a:pPr marL="0" indent="0">
              <a:buNone/>
            </a:pPr>
            <a:endParaRPr lang="nl-NL" dirty="0">
              <a:latin typeface="Roboto" panose="02000000000000000000" pitchFamily="2" charset="0"/>
              <a:ea typeface="Roboto" panose="02000000000000000000" pitchFamily="2" charset="0"/>
            </a:endParaRPr>
          </a:p>
          <a:p>
            <a:pPr marL="0" indent="0">
              <a:buNone/>
            </a:pPr>
            <a:r>
              <a:rPr lang="nl-BE" dirty="0">
                <a:latin typeface="Roboto" panose="02000000000000000000" pitchFamily="2" charset="0"/>
                <a:ea typeface="Roboto" panose="02000000000000000000" pitchFamily="2" charset="0"/>
              </a:rPr>
              <a:t>Wat als inclusie zou zijn als…?</a:t>
            </a:r>
          </a:p>
          <a:p>
            <a:pPr marL="0" indent="0">
              <a:buNone/>
            </a:pPr>
            <a:r>
              <a:rPr lang="nl-BE" dirty="0">
                <a:latin typeface="Roboto" panose="02000000000000000000" pitchFamily="2" charset="0"/>
                <a:ea typeface="Roboto" panose="02000000000000000000" pitchFamily="2" charset="0"/>
              </a:rPr>
              <a:t>			 </a:t>
            </a:r>
          </a:p>
          <a:p>
            <a:pPr marL="0" indent="0">
              <a:buNone/>
            </a:pPr>
            <a:endParaRPr lang="nl-BE" dirty="0">
              <a:latin typeface="Roboto" panose="02000000000000000000" pitchFamily="2" charset="0"/>
              <a:ea typeface="Roboto" panose="02000000000000000000" pitchFamily="2" charset="0"/>
            </a:endParaRPr>
          </a:p>
          <a:p>
            <a:pPr marL="0" indent="0">
              <a:buNone/>
            </a:pPr>
            <a:r>
              <a:rPr lang="nl-BE" dirty="0">
                <a:latin typeface="Roboto" panose="02000000000000000000" pitchFamily="2" charset="0"/>
                <a:ea typeface="Roboto" panose="02000000000000000000" pitchFamily="2" charset="0"/>
              </a:rPr>
              <a:t>Maak de redenering sluitend.</a:t>
            </a:r>
          </a:p>
        </p:txBody>
      </p:sp>
    </p:spTree>
    <p:extLst>
      <p:ext uri="{BB962C8B-B14F-4D97-AF65-F5344CB8AC3E}">
        <p14:creationId xmlns:p14="http://schemas.microsoft.com/office/powerpoint/2010/main" val="2006556470"/>
      </p:ext>
    </p:extLst>
  </p:cSld>
  <p:clrMapOvr>
    <a:masterClrMapping/>
  </p:clrMapOvr>
</p:sld>
</file>

<file path=ppt/theme/theme1.xml><?xml version="1.0" encoding="utf-8"?>
<a:theme xmlns:a="http://schemas.openxmlformats.org/drawingml/2006/main" name="Potential_sjabloonNieuw">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FBD48-D363-4AA5-ACD8-DAC168CABBD9}">
  <ds:schemaRefs>
    <ds:schemaRef ds:uri="http://schemas.microsoft.com/office/2006/documentManagement/types"/>
    <ds:schemaRef ds:uri="89d96fb2-318b-4996-8e2d-29208574d168"/>
    <ds:schemaRef ds:uri="f12e873b-751b-42f8-a191-167fe4f33b1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59AF69D-7086-40B3-8C7E-52E7BA763FC8}">
  <ds:schemaRefs>
    <ds:schemaRef ds:uri="http://schemas.microsoft.com/sharepoint/v3/contenttype/forms"/>
  </ds:schemaRefs>
</ds:datastoreItem>
</file>

<file path=customXml/itemProps3.xml><?xml version="1.0" encoding="utf-8"?>
<ds:datastoreItem xmlns:ds="http://schemas.openxmlformats.org/officeDocument/2006/customXml" ds:itemID="{9642DD03-B156-42A2-8AB9-E132EFB21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Potential_sjabloonNieuw</Template>
  <TotalTime>2005</TotalTime>
  <Words>3053</Words>
  <Application>Microsoft Office PowerPoint</Application>
  <PresentationFormat>Breedbeeld</PresentationFormat>
  <Paragraphs>329</Paragraphs>
  <Slides>38</Slides>
  <Notes>32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Arial</vt:lpstr>
      <vt:lpstr>Calibri</vt:lpstr>
      <vt:lpstr>Calibri Light</vt:lpstr>
      <vt:lpstr>Poiret One</vt:lpstr>
      <vt:lpstr>Roboto</vt:lpstr>
      <vt:lpstr>Wingdings</vt:lpstr>
      <vt:lpstr>Potential_sjabloonNieuw</vt:lpstr>
      <vt:lpstr>Van realiteit naar leerdoel</vt:lpstr>
      <vt:lpstr>Doelstellingen</vt:lpstr>
      <vt:lpstr>Inhoud</vt:lpstr>
      <vt:lpstr>1. Situering Potential</vt:lpstr>
      <vt:lpstr>PowerPoint-presentatie</vt:lpstr>
      <vt:lpstr>PowerPoint-presentatie</vt:lpstr>
      <vt:lpstr>Doel: een inclusieve leeromgeving…</vt:lpstr>
      <vt:lpstr>Twee belangrijke hefbomen voor inclusieve leeromgevingen</vt:lpstr>
      <vt:lpstr>1. Situering Potential</vt:lpstr>
      <vt:lpstr>Inhoud</vt:lpstr>
      <vt:lpstr>2. Brainstorm: wat kleurt mijn kijk op inclusie?</vt:lpstr>
      <vt:lpstr>Mijn inclusieve bril</vt:lpstr>
      <vt:lpstr>Mijn inclusieve bril</vt:lpstr>
      <vt:lpstr>Mijn inclusieve bril</vt:lpstr>
      <vt:lpstr>Mijn inclusieve bril</vt:lpstr>
      <vt:lpstr>Blik op diversiteit in de klas</vt:lpstr>
      <vt:lpstr>Teamwork to make a dream work</vt:lpstr>
      <vt:lpstr> </vt:lpstr>
      <vt:lpstr> </vt:lpstr>
      <vt:lpstr>PowerPoint-presentatie</vt:lpstr>
      <vt:lpstr> </vt:lpstr>
      <vt:lpstr>Inclusie in school en samenleving</vt:lpstr>
      <vt:lpstr>2. Nabespreking: onze kijk op inclusie</vt:lpstr>
      <vt:lpstr>2. Nabespreking: onze kijk op inclusie</vt:lpstr>
      <vt:lpstr> 2.1. Een inclusieve bril: inclusieve leeromgeving</vt:lpstr>
      <vt:lpstr>2.2. Een inclusieve bril:  diversiteit waarderen en benutten</vt:lpstr>
      <vt:lpstr>2.3. Een inclusieve bril:  verbindend samenwerken</vt:lpstr>
      <vt:lpstr>2.3. Een inclusieve bril:  verbindend samenwerken</vt:lpstr>
      <vt:lpstr>Inhoud</vt:lpstr>
      <vt:lpstr>3. Diversiteit in beeld</vt:lpstr>
      <vt:lpstr>3. Diversiteit in beeld</vt:lpstr>
      <vt:lpstr>PowerPoint-presentatie</vt:lpstr>
      <vt:lpstr>PowerPoint-presentatie</vt:lpstr>
      <vt:lpstr>3. Diversiteit in beeld</vt:lpstr>
      <vt:lpstr>Inhoud</vt:lpstr>
      <vt:lpstr>4. Focus op eigen leervraag/doel</vt:lpstr>
      <vt:lpstr>4. Focus op eigen leervraag/doel</vt:lpstr>
      <vt:lpstr>Bedankt!</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case studies ~ Doctoraat Nick Ferbuyt</dc:title>
  <dc:creator>Iris Roose</dc:creator>
  <cp:lastModifiedBy>inge vandeputte</cp:lastModifiedBy>
  <cp:revision>43</cp:revision>
  <dcterms:created xsi:type="dcterms:W3CDTF">2016-06-06T07:07:10Z</dcterms:created>
  <dcterms:modified xsi:type="dcterms:W3CDTF">2019-11-25T18:11:50Z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