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30"/>
  </p:notesMasterIdLst>
  <p:sldIdLst>
    <p:sldId id="815" r:id="rId5"/>
    <p:sldId id="644" r:id="rId6"/>
    <p:sldId id="412" r:id="rId7"/>
    <p:sldId id="812" r:id="rId8"/>
    <p:sldId id="500" r:id="rId9"/>
    <p:sldId id="501" r:id="rId10"/>
    <p:sldId id="502" r:id="rId11"/>
    <p:sldId id="503" r:id="rId12"/>
    <p:sldId id="518" r:id="rId13"/>
    <p:sldId id="792" r:id="rId14"/>
    <p:sldId id="793" r:id="rId15"/>
    <p:sldId id="794" r:id="rId16"/>
    <p:sldId id="496" r:id="rId17"/>
    <p:sldId id="517" r:id="rId18"/>
    <p:sldId id="508" r:id="rId19"/>
    <p:sldId id="796" r:id="rId20"/>
    <p:sldId id="797" r:id="rId21"/>
    <p:sldId id="795" r:id="rId22"/>
    <p:sldId id="516" r:id="rId23"/>
    <p:sldId id="510" r:id="rId24"/>
    <p:sldId id="811" r:id="rId25"/>
    <p:sldId id="515" r:id="rId26"/>
    <p:sldId id="512" r:id="rId27"/>
    <p:sldId id="799" r:id="rId28"/>
    <p:sldId id="798" r:id="rId29"/>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66"/>
    <p:restoredTop sz="51064" autoAdjust="0"/>
  </p:normalViewPr>
  <p:slideViewPr>
    <p:cSldViewPr snapToGrid="0" snapToObjects="1">
      <p:cViewPr varScale="1">
        <p:scale>
          <a:sx n="35" d="100"/>
          <a:sy n="35" d="100"/>
        </p:scale>
        <p:origin x="204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ita Exsteyl" userId="a5bf8accdd18c06e" providerId="LiveId" clId="{078EB2CD-AAC4-4791-8E66-D961E7BDC777}"/>
    <pc:docChg chg="custSel modSld">
      <pc:chgData name="Nikita Exsteyl" userId="a5bf8accdd18c06e" providerId="LiveId" clId="{078EB2CD-AAC4-4791-8E66-D961E7BDC777}" dt="2019-10-09T09:12:13.181" v="12" actId="20577"/>
      <pc:docMkLst>
        <pc:docMk/>
      </pc:docMkLst>
      <pc:sldChg chg="modSp">
        <pc:chgData name="Nikita Exsteyl" userId="a5bf8accdd18c06e" providerId="LiveId" clId="{078EB2CD-AAC4-4791-8E66-D961E7BDC777}" dt="2019-10-09T09:12:13.181" v="12" actId="20577"/>
        <pc:sldMkLst>
          <pc:docMk/>
          <pc:sldMk cId="792027894" sldId="815"/>
        </pc:sldMkLst>
        <pc:spChg chg="mod">
          <ac:chgData name="Nikita Exsteyl" userId="a5bf8accdd18c06e" providerId="LiveId" clId="{078EB2CD-AAC4-4791-8E66-D961E7BDC777}" dt="2019-10-09T09:12:13.181" v="12" actId="20577"/>
          <ac:spMkLst>
            <pc:docMk/>
            <pc:sldMk cId="792027894" sldId="815"/>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A45F99-766B-C242-8694-FE123EAAEB11}" type="datetimeFigureOut">
              <a:rPr lang="nl-BE" smtClean="0"/>
              <a:t>24/10/2019</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9553A0-F617-3441-BD2E-16E4FF45C29D}" type="slidenum">
              <a:rPr lang="nl-BE" smtClean="0"/>
              <a:t>‹nr.›</a:t>
            </a:fld>
            <a:endParaRPr lang="nl-BE"/>
          </a:p>
        </p:txBody>
      </p:sp>
    </p:spTree>
    <p:extLst>
      <p:ext uri="{BB962C8B-B14F-4D97-AF65-F5344CB8AC3E}">
        <p14:creationId xmlns:p14="http://schemas.microsoft.com/office/powerpoint/2010/main" val="1087744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vimeo.com/30721966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232D673-EAC2-4082-9481-3D89B482FDFC}" type="slidenum">
              <a:rPr lang="nl-BE" smtClean="0"/>
              <a:t>1</a:t>
            </a:fld>
            <a:endParaRPr lang="nl-BE"/>
          </a:p>
        </p:txBody>
      </p:sp>
    </p:spTree>
    <p:extLst>
      <p:ext uri="{BB962C8B-B14F-4D97-AF65-F5344CB8AC3E}">
        <p14:creationId xmlns:p14="http://schemas.microsoft.com/office/powerpoint/2010/main" val="90800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1A9553A0-F617-3441-BD2E-16E4FF45C29D}" type="slidenum">
              <a:rPr lang="nl-BE" smtClean="0"/>
              <a:t>14</a:t>
            </a:fld>
            <a:endParaRPr lang="nl-BE"/>
          </a:p>
        </p:txBody>
      </p:sp>
    </p:spTree>
    <p:extLst>
      <p:ext uri="{BB962C8B-B14F-4D97-AF65-F5344CB8AC3E}">
        <p14:creationId xmlns:p14="http://schemas.microsoft.com/office/powerpoint/2010/main" val="687226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A9553A0-F617-3441-BD2E-16E4FF45C29D}" type="slidenum">
              <a:rPr lang="nl-BE" smtClean="0"/>
              <a:t>18</a:t>
            </a:fld>
            <a:endParaRPr lang="nl-BE"/>
          </a:p>
        </p:txBody>
      </p:sp>
    </p:spTree>
    <p:extLst>
      <p:ext uri="{BB962C8B-B14F-4D97-AF65-F5344CB8AC3E}">
        <p14:creationId xmlns:p14="http://schemas.microsoft.com/office/powerpoint/2010/main" val="396541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 deze doelstellingen te bereiken zijn er drie delen voorzien.</a:t>
            </a:r>
          </a:p>
        </p:txBody>
      </p:sp>
      <p:sp>
        <p:nvSpPr>
          <p:cNvPr id="4" name="Tijdelijke aanduiding voor dianummer 3"/>
          <p:cNvSpPr>
            <a:spLocks noGrp="1"/>
          </p:cNvSpPr>
          <p:nvPr>
            <p:ph type="sldNum" sz="quarter" idx="10"/>
          </p:nvPr>
        </p:nvSpPr>
        <p:spPr/>
        <p:txBody>
          <a:bodyPr/>
          <a:lstStyle/>
          <a:p>
            <a:fld id="{0232D673-EAC2-4082-9481-3D89B482FDFC}" type="slidenum">
              <a:rPr lang="nl-BE" smtClean="0"/>
              <a:t>2</a:t>
            </a:fld>
            <a:endParaRPr lang="nl-BE"/>
          </a:p>
        </p:txBody>
      </p:sp>
    </p:spTree>
    <p:extLst>
      <p:ext uri="{BB962C8B-B14F-4D97-AF65-F5344CB8AC3E}">
        <p14:creationId xmlns:p14="http://schemas.microsoft.com/office/powerpoint/2010/main" val="98615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dirty="0">
                <a:solidFill>
                  <a:schemeClr val="tx1"/>
                </a:solidFill>
                <a:effectLst/>
                <a:latin typeface="+mn-lt"/>
                <a:ea typeface="+mn-ea"/>
                <a:cs typeface="+mn-cs"/>
              </a:rPr>
              <a:t>Uit onderzoek blijkt dat ouderbetrokkenheid erg belangrijk is voor het schoolsucces en het welbevinden van leerlingen. </a:t>
            </a:r>
          </a:p>
          <a:p>
            <a:r>
              <a:rPr lang="nl-BE" sz="1200" kern="1200" dirty="0">
                <a:solidFill>
                  <a:schemeClr val="tx1"/>
                </a:solidFill>
                <a:effectLst/>
                <a:latin typeface="+mn-lt"/>
                <a:ea typeface="+mn-ea"/>
                <a:cs typeface="+mn-cs"/>
              </a:rPr>
              <a:t>Dit geldt des te sterker voor leerlingen met een diverse etnisch-culturele achtergrond, kinderen uit gezinnen met een lagere socio-economische status en kinderen met specifieke noden. Leerkrachten en ouders gaan elkaars ervaringen en expertise nodig hebben om met de diversiteit aan taal, cultuur en mogelijkheden van kinderen om te gaan en alle ontwikkelingskansen te benutten.  </a:t>
            </a:r>
          </a:p>
          <a:p>
            <a:r>
              <a:rPr lang="nl-BE" sz="1200" kern="1200" dirty="0">
                <a:solidFill>
                  <a:schemeClr val="tx1"/>
                </a:solidFill>
                <a:effectLst/>
                <a:latin typeface="+mn-lt"/>
                <a:ea typeface="+mn-ea"/>
                <a:cs typeface="+mn-cs"/>
              </a:rPr>
              <a:t>Vele scholen erkennen het belang van ouderbetrokkenheid en leveren mooie inspanningen om de samenwerking met ouders te versterken, andere scholen zijn nog zoekend hoe dit vorm kan krijgen, bij nog andere scholen staat het niet bovenaan hun prioriteitenlijst. </a:t>
            </a:r>
          </a:p>
          <a:p>
            <a:r>
              <a:rPr lang="nl-BE" sz="1200" kern="1200" dirty="0">
                <a:solidFill>
                  <a:schemeClr val="tx1"/>
                </a:solidFill>
                <a:effectLst/>
                <a:latin typeface="+mn-lt"/>
                <a:ea typeface="+mn-ea"/>
                <a:cs typeface="+mn-cs"/>
              </a:rPr>
              <a:t>De ouder stem komt dus niet altijd even sterk aan bod. Dit geldt ook voor leerlingen, ook zij worden niet altijd gehoord bijvoorbeeld hun toekomstperspectief beluisteren of hun ervaring met aanpassingen die in de klasgebeuren. </a:t>
            </a:r>
          </a:p>
          <a:p>
            <a:r>
              <a:rPr lang="nl-BE" sz="1200" kern="1200" dirty="0">
                <a:solidFill>
                  <a:schemeClr val="tx1"/>
                </a:solidFill>
                <a:effectLst/>
                <a:latin typeface="+mn-lt"/>
                <a:ea typeface="+mn-ea"/>
                <a:cs typeface="+mn-cs"/>
              </a:rPr>
              <a:t>Het gaat dus nog te vaak om een vergeten stem die nochtans onmisbaar is in ieder (inclusief) schoolverhaal.</a:t>
            </a:r>
          </a:p>
          <a:p>
            <a:endParaRPr lang="nl-BE" sz="1200" kern="1200" baseline="0" dirty="0">
              <a:solidFill>
                <a:schemeClr val="tx1"/>
              </a:solidFill>
              <a:effectLst/>
              <a:latin typeface="+mn-lt"/>
              <a:ea typeface="+mn-ea"/>
              <a:cs typeface="+mn-cs"/>
            </a:endParaRPr>
          </a:p>
          <a:p>
            <a:endParaRPr lang="nl-BE" sz="1200" kern="1200" baseline="0" dirty="0">
              <a:solidFill>
                <a:schemeClr val="tx1"/>
              </a:solidFill>
              <a:effectLst/>
              <a:latin typeface="+mn-lt"/>
              <a:ea typeface="+mn-ea"/>
              <a:cs typeface="+mn-cs"/>
            </a:endParaRPr>
          </a:p>
          <a:p>
            <a:r>
              <a:rPr lang="nl-BE" sz="1200" kern="1200" baseline="0" dirty="0">
                <a:solidFill>
                  <a:schemeClr val="tx1"/>
                </a:solidFill>
                <a:effectLst/>
                <a:latin typeface="+mn-lt"/>
                <a:ea typeface="+mn-ea"/>
                <a:cs typeface="+mn-cs"/>
              </a:rPr>
              <a:t>In deze sessie brengen we de stem van ouders en leerlingen binnen via fragmenten uit de documentaire Inclusief. </a:t>
            </a:r>
          </a:p>
          <a:p>
            <a:endParaRPr lang="nl-BE" sz="1200" kern="1200" baseline="0" dirty="0">
              <a:solidFill>
                <a:schemeClr val="tx1"/>
              </a:solidFill>
              <a:effectLst/>
              <a:latin typeface="+mn-lt"/>
              <a:ea typeface="+mn-ea"/>
              <a:cs typeface="+mn-cs"/>
            </a:endParaRPr>
          </a:p>
          <a:p>
            <a:r>
              <a:rPr lang="nl-BE" sz="1200" b="1" kern="1200" baseline="0" dirty="0">
                <a:solidFill>
                  <a:schemeClr val="tx1"/>
                </a:solidFill>
                <a:effectLst/>
                <a:latin typeface="+mn-lt"/>
                <a:ea typeface="+mn-ea"/>
                <a:cs typeface="+mn-cs"/>
              </a:rPr>
              <a:t>Doelen van de sessie : </a:t>
            </a:r>
          </a:p>
          <a:p>
            <a:r>
              <a:rPr lang="nl-BE" sz="1200" kern="1200" dirty="0">
                <a:solidFill>
                  <a:schemeClr val="tx1"/>
                </a:solidFill>
                <a:effectLst/>
                <a:latin typeface="+mn-lt"/>
                <a:ea typeface="+mn-ea"/>
                <a:cs typeface="+mn-cs"/>
              </a:rPr>
              <a:t>De documentaire </a:t>
            </a:r>
            <a:r>
              <a:rPr lang="nl-BE" sz="1200" b="1" kern="1200" dirty="0">
                <a:solidFill>
                  <a:schemeClr val="tx1"/>
                </a:solidFill>
                <a:effectLst/>
                <a:latin typeface="+mn-lt"/>
                <a:ea typeface="+mn-ea"/>
                <a:cs typeface="+mn-cs"/>
              </a:rPr>
              <a:t>‘</a:t>
            </a:r>
            <a:r>
              <a:rPr lang="nl-BE" sz="1200" b="0" kern="1200" dirty="0">
                <a:solidFill>
                  <a:schemeClr val="tx1"/>
                </a:solidFill>
                <a:effectLst/>
                <a:latin typeface="+mn-lt"/>
                <a:ea typeface="+mn-ea"/>
                <a:cs typeface="+mn-cs"/>
              </a:rPr>
              <a:t>Inclusief’ </a:t>
            </a:r>
            <a:r>
              <a:rPr lang="nl-BE" sz="1200" kern="1200" dirty="0">
                <a:solidFill>
                  <a:schemeClr val="tx1"/>
                </a:solidFill>
                <a:effectLst/>
                <a:latin typeface="+mn-lt"/>
                <a:ea typeface="+mn-ea"/>
                <a:cs typeface="+mn-cs"/>
              </a:rPr>
              <a:t>vertrekt vanuit het kind en ouderperspectief. </a:t>
            </a:r>
          </a:p>
          <a:p>
            <a:endParaRPr lang="nl-BE" sz="1200" kern="1200" dirty="0">
              <a:solidFill>
                <a:schemeClr val="tx1"/>
              </a:solidFill>
              <a:effectLst/>
              <a:latin typeface="+mn-lt"/>
              <a:ea typeface="+mn-ea"/>
              <a:cs typeface="+mn-cs"/>
            </a:endParaRPr>
          </a:p>
          <a:p>
            <a:pPr lvl="0"/>
            <a:r>
              <a:rPr lang="nl-BE" sz="1200" kern="1200" dirty="0">
                <a:solidFill>
                  <a:schemeClr val="tx1"/>
                </a:solidFill>
                <a:effectLst/>
                <a:latin typeface="+mn-lt"/>
                <a:ea typeface="+mn-ea"/>
                <a:cs typeface="+mn-cs"/>
              </a:rPr>
              <a:t>We leven ons in </a:t>
            </a:r>
            <a:r>
              <a:rPr lang="nl-BE" sz="1200" kern="1200" dirty="0" err="1">
                <a:solidFill>
                  <a:schemeClr val="tx1"/>
                </a:solidFill>
                <a:effectLst/>
                <a:latin typeface="+mn-lt"/>
                <a:ea typeface="+mn-ea"/>
                <a:cs typeface="+mn-cs"/>
              </a:rPr>
              <a:t>in</a:t>
            </a:r>
            <a:r>
              <a:rPr lang="nl-BE" sz="1200" kern="1200" dirty="0">
                <a:solidFill>
                  <a:schemeClr val="tx1"/>
                </a:solidFill>
                <a:effectLst/>
                <a:latin typeface="+mn-lt"/>
                <a:ea typeface="+mn-ea"/>
                <a:cs typeface="+mn-cs"/>
              </a:rPr>
              <a:t> het leerling- en ouderperspectief binnen een inclusieve leeromgeving</a:t>
            </a:r>
            <a:endParaRPr lang="nl-BE" sz="2000" dirty="0">
              <a:effectLst/>
            </a:endParaRPr>
          </a:p>
          <a:p>
            <a:pPr lvl="0"/>
            <a:r>
              <a:rPr lang="nl-BE" sz="1200" kern="1200" dirty="0">
                <a:solidFill>
                  <a:schemeClr val="tx1"/>
                </a:solidFill>
                <a:effectLst/>
                <a:latin typeface="+mn-lt"/>
                <a:ea typeface="+mn-ea"/>
                <a:cs typeface="+mn-cs"/>
              </a:rPr>
              <a:t>We verkennen de onderwijs- en ondersteuningsbehoeften van de leerlingen en hun ouders en bedenken hoe we daar handelingsgericht mee kunnen omgaan  </a:t>
            </a:r>
            <a:endParaRPr lang="nl-BE" sz="2000" dirty="0">
              <a:effectLst/>
            </a:endParaRPr>
          </a:p>
          <a:p>
            <a:endParaRPr lang="nl-NL" sz="2000" baseline="0" dirty="0">
              <a:solidFill>
                <a:srgbClr val="C0504D"/>
              </a:solidFill>
            </a:endParaRPr>
          </a:p>
          <a:p>
            <a:endParaRPr lang="nl-NL" sz="2000" dirty="0">
              <a:solidFill>
                <a:srgbClr val="C0504D"/>
              </a:solidFill>
            </a:endParaRPr>
          </a:p>
        </p:txBody>
      </p:sp>
      <p:sp>
        <p:nvSpPr>
          <p:cNvPr id="4" name="Tijdelijke aanduiding voor dianummer 3"/>
          <p:cNvSpPr>
            <a:spLocks noGrp="1"/>
          </p:cNvSpPr>
          <p:nvPr>
            <p:ph type="sldNum" sz="quarter" idx="10"/>
          </p:nvPr>
        </p:nvSpPr>
        <p:spPr/>
        <p:txBody>
          <a:bodyPr/>
          <a:lstStyle/>
          <a:p>
            <a:fld id="{C041B9C8-7135-454D-84C4-4403F2A3B2CA}" type="slidenum">
              <a:rPr lang="nl-BE" smtClean="0"/>
              <a:t>3</a:t>
            </a:fld>
            <a:endParaRPr lang="nl-BE"/>
          </a:p>
        </p:txBody>
      </p:sp>
    </p:spTree>
    <p:extLst>
      <p:ext uri="{BB962C8B-B14F-4D97-AF65-F5344CB8AC3E}">
        <p14:creationId xmlns:p14="http://schemas.microsoft.com/office/powerpoint/2010/main" val="3771525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Een film maken over inclusief onderwijs is geen eenvoudige opgave. We worden al snel meegezogen in de discussie of we nu voor of tegen inclusief onderwijs moeten zijn. Of  we focussen op wat er niet is in het onderwijs, wat we missen of meer willen: bijvoorbeeld extra geld, extra paar handen en extra middelen.</a:t>
            </a:r>
          </a:p>
          <a:p>
            <a:r>
              <a:rPr lang="nl-BE" dirty="0"/>
              <a:t> </a:t>
            </a:r>
          </a:p>
          <a:p>
            <a:r>
              <a:rPr lang="nl-BE" dirty="0"/>
              <a:t>Ellen </a:t>
            </a:r>
            <a:r>
              <a:rPr lang="nl-BE" dirty="0" err="1"/>
              <a:t>Vemeulen</a:t>
            </a:r>
            <a:r>
              <a:rPr lang="nl-BE" dirty="0"/>
              <a:t> – de regisseur van de documentaire Inclusief- is weggebleven van deze discussies. Zij heeft zich gefocust op de kinderen in het verhaal. Ze is heel dicht bij de kinderen gebleven. Door te filmen op ooghoogte van de kinderen, ervaart de kijker de beleving van de kinderen. Door de ogen van de jongeren wordt inclusie heel tastbaar en concreet. We krijgen een beeld hoe het er aan toe gaat in de klas, thuis, op bossenklassen, op weg van en naar school etc. Soms is dat prachtig en krijgen we beelden te zien zoals we inclusief onderwijs voorstellen, soms is dit niet het geval. De documentaire schetst geen beeld van inclusie waar alles rozengeur en maneschijn is. Het geeft wel een beeld hoe leerkrachten, kinderen, ouders en ondersteuners met zijn allen hard werken. </a:t>
            </a:r>
          </a:p>
          <a:p>
            <a:endParaRPr lang="nl-BE" dirty="0"/>
          </a:p>
          <a:p>
            <a:endParaRPr lang="nl-BE" dirty="0"/>
          </a:p>
          <a:p>
            <a:endParaRPr lang="nl-BE" dirty="0"/>
          </a:p>
        </p:txBody>
      </p:sp>
      <p:sp>
        <p:nvSpPr>
          <p:cNvPr id="4" name="Tijdelijke aanduiding voor dianummer 3"/>
          <p:cNvSpPr>
            <a:spLocks noGrp="1"/>
          </p:cNvSpPr>
          <p:nvPr>
            <p:ph type="sldNum" sz="quarter" idx="5"/>
          </p:nvPr>
        </p:nvSpPr>
        <p:spPr/>
        <p:txBody>
          <a:bodyPr/>
          <a:lstStyle/>
          <a:p>
            <a:fld id="{1A9553A0-F617-3441-BD2E-16E4FF45C29D}" type="slidenum">
              <a:rPr lang="nl-BE" smtClean="0"/>
              <a:t>5</a:t>
            </a:fld>
            <a:endParaRPr lang="nl-BE"/>
          </a:p>
        </p:txBody>
      </p:sp>
    </p:spTree>
    <p:extLst>
      <p:ext uri="{BB962C8B-B14F-4D97-AF65-F5344CB8AC3E}">
        <p14:creationId xmlns:p14="http://schemas.microsoft.com/office/powerpoint/2010/main" val="1908737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We gaan kort in op de keuzes van de regisseur. Deze keuzes bepalen hoe de kijker wordt meegenomen in het verhaal en zeggen iets over hoe er naar diversiteit wordt gekeken. </a:t>
            </a:r>
          </a:p>
          <a:p>
            <a:endParaRPr lang="nl-BE" sz="1200" b="1" u="sng" kern="1200" dirty="0">
              <a:solidFill>
                <a:schemeClr val="tx1"/>
              </a:solidFill>
              <a:effectLst/>
              <a:latin typeface="+mn-lt"/>
              <a:ea typeface="+mn-ea"/>
              <a:cs typeface="+mn-cs"/>
            </a:endParaRPr>
          </a:p>
          <a:p>
            <a:r>
              <a:rPr lang="nl-BE" sz="1200" b="1" u="sng" kern="1200" dirty="0">
                <a:solidFill>
                  <a:schemeClr val="tx1"/>
                </a:solidFill>
                <a:effectLst/>
                <a:latin typeface="+mn-lt"/>
                <a:ea typeface="+mn-ea"/>
                <a:cs typeface="+mn-cs"/>
              </a:rPr>
              <a:t>Zwart – wit </a:t>
            </a:r>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 </a:t>
            </a:r>
          </a:p>
          <a:p>
            <a:r>
              <a:rPr lang="nl-BE" sz="1200" kern="1200" dirty="0">
                <a:solidFill>
                  <a:schemeClr val="tx1"/>
                </a:solidFill>
                <a:effectLst/>
                <a:latin typeface="+mn-lt"/>
                <a:ea typeface="+mn-ea"/>
                <a:cs typeface="+mn-cs"/>
              </a:rPr>
              <a:t>De film is zwart/ wit gefilmd. Dit is een heel bewuste keuze want als het gaat over diversiteit zijn we vaak op zoek naar de uitzondering, het individuele kind dat anders is dan de andere. Door de keuze van zwart/ wit  gaat iedereen op in het geheel en komt de focus terug op de gehele klaspraktijk, het gezinsleven. De context komt terug in beeld. </a:t>
            </a:r>
          </a:p>
          <a:p>
            <a:endParaRPr lang="nl-BE" sz="1200" kern="1200" dirty="0">
              <a:solidFill>
                <a:schemeClr val="tx1"/>
              </a:solidFill>
              <a:effectLst/>
              <a:latin typeface="+mn-lt"/>
              <a:ea typeface="+mn-ea"/>
              <a:cs typeface="+mn-cs"/>
            </a:endParaRPr>
          </a:p>
          <a:p>
            <a:r>
              <a:rPr lang="nl-BE" sz="1200" b="1" u="sng" kern="1200" dirty="0">
                <a:solidFill>
                  <a:schemeClr val="tx1"/>
                </a:solidFill>
                <a:effectLst/>
                <a:latin typeface="+mn-lt"/>
                <a:ea typeface="+mn-ea"/>
                <a:cs typeface="+mn-cs"/>
              </a:rPr>
              <a:t>Traagheid</a:t>
            </a:r>
          </a:p>
          <a:p>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De film nodigt uit om heel gedetailleerd te kijken.  Op het eerste zicht lijken sommige scenes niet zo speciaal of anders. Het zijn geen grote mirakels die er gebeuren in de klas of in de thuiscontext. Het zijn kleine zaken die vaak in de relatie liggen tussen mensen. Het gaat over hoe mensen tegen elkaar spreken, hoe de leerkracht het kind aanmoedigt, een </a:t>
            </a:r>
            <a:r>
              <a:rPr lang="nl-BE" sz="1200" kern="1200" dirty="0" err="1">
                <a:solidFill>
                  <a:schemeClr val="tx1"/>
                </a:solidFill>
                <a:effectLst/>
                <a:latin typeface="+mn-lt"/>
                <a:ea typeface="+mn-ea"/>
                <a:cs typeface="+mn-cs"/>
              </a:rPr>
              <a:t>jam-sessie</a:t>
            </a:r>
            <a:r>
              <a:rPr lang="nl-BE" sz="1200" kern="1200" dirty="0">
                <a:solidFill>
                  <a:schemeClr val="tx1"/>
                </a:solidFill>
                <a:effectLst/>
                <a:latin typeface="+mn-lt"/>
                <a:ea typeface="+mn-ea"/>
                <a:cs typeface="+mn-cs"/>
              </a:rPr>
              <a:t> tussen jongeren,… Door in te zoemen en tijd te nemen krijgen we de kans om goed en aandachtig te observeren. </a:t>
            </a:r>
          </a:p>
          <a:p>
            <a:endParaRPr lang="nl-BE" sz="1200" kern="1200" dirty="0">
              <a:solidFill>
                <a:schemeClr val="tx1"/>
              </a:solidFill>
              <a:effectLst/>
              <a:latin typeface="+mn-lt"/>
              <a:ea typeface="+mn-ea"/>
              <a:cs typeface="+mn-cs"/>
            </a:endParaRPr>
          </a:p>
          <a:p>
            <a:endParaRPr lang="nl-BE" sz="1200" kern="1200" dirty="0">
              <a:solidFill>
                <a:schemeClr val="tx1"/>
              </a:solidFill>
              <a:effectLst/>
              <a:latin typeface="+mn-lt"/>
              <a:ea typeface="+mn-ea"/>
              <a:cs typeface="+mn-cs"/>
            </a:endParaRPr>
          </a:p>
          <a:p>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1A9553A0-F617-3441-BD2E-16E4FF45C29D}" type="slidenum">
              <a:rPr lang="nl-BE" smtClean="0"/>
              <a:t>6</a:t>
            </a:fld>
            <a:endParaRPr lang="nl-BE"/>
          </a:p>
        </p:txBody>
      </p:sp>
    </p:spTree>
    <p:extLst>
      <p:ext uri="{BB962C8B-B14F-4D97-AF65-F5344CB8AC3E}">
        <p14:creationId xmlns:p14="http://schemas.microsoft.com/office/powerpoint/2010/main" val="161297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u="sng" dirty="0"/>
              <a:t>Diversiteit aan jongeren</a:t>
            </a:r>
          </a:p>
          <a:p>
            <a:endParaRPr lang="nl-BE" dirty="0"/>
          </a:p>
          <a:p>
            <a:r>
              <a:rPr lang="nl-BE" dirty="0"/>
              <a:t>De keuze is gemaakt om met vier verhalen, vier jongeren te werken. </a:t>
            </a:r>
          </a:p>
          <a:p>
            <a:endParaRPr lang="nl-BE" dirty="0"/>
          </a:p>
          <a:p>
            <a:r>
              <a:rPr lang="nl-BE" dirty="0"/>
              <a:t>Diversiteit komt in zijn breedheid naar voor: </a:t>
            </a:r>
          </a:p>
          <a:p>
            <a:pPr marL="171450" indent="-171450">
              <a:buFontTx/>
              <a:buChar char="-"/>
            </a:pPr>
            <a:r>
              <a:rPr lang="nl-BE" dirty="0"/>
              <a:t>Er is verschil in leeftijd </a:t>
            </a:r>
          </a:p>
          <a:p>
            <a:pPr marL="171450" indent="-171450">
              <a:buFontTx/>
              <a:buChar char="-"/>
            </a:pPr>
            <a:r>
              <a:rPr lang="nl-BE" dirty="0"/>
              <a:t>Er is verschil in gender </a:t>
            </a:r>
          </a:p>
          <a:p>
            <a:pPr marL="171450" indent="-171450">
              <a:buFontTx/>
              <a:buChar char="-"/>
            </a:pPr>
            <a:r>
              <a:rPr lang="nl-BE" dirty="0"/>
              <a:t>Er is verschil in ondersteuningsnoden </a:t>
            </a:r>
          </a:p>
          <a:p>
            <a:pPr marL="171450" indent="-171450">
              <a:buFontTx/>
              <a:buChar char="-"/>
            </a:pPr>
            <a:r>
              <a:rPr lang="nl-BE" dirty="0"/>
              <a:t>Er is verschil in onderwijsniveaus </a:t>
            </a:r>
          </a:p>
          <a:p>
            <a:pPr marL="171450" indent="-171450">
              <a:buFontTx/>
              <a:buChar char="-"/>
            </a:pPr>
            <a:r>
              <a:rPr lang="nl-BE" dirty="0"/>
              <a:t>Er is verschil in sociaal economische status</a:t>
            </a:r>
          </a:p>
        </p:txBody>
      </p:sp>
      <p:sp>
        <p:nvSpPr>
          <p:cNvPr id="4" name="Tijdelijke aanduiding voor dianummer 3"/>
          <p:cNvSpPr>
            <a:spLocks noGrp="1"/>
          </p:cNvSpPr>
          <p:nvPr>
            <p:ph type="sldNum" sz="quarter" idx="5"/>
          </p:nvPr>
        </p:nvSpPr>
        <p:spPr/>
        <p:txBody>
          <a:bodyPr/>
          <a:lstStyle/>
          <a:p>
            <a:fld id="{1A9553A0-F617-3441-BD2E-16E4FF45C29D}" type="slidenum">
              <a:rPr lang="nl-BE" smtClean="0"/>
              <a:t>7</a:t>
            </a:fld>
            <a:endParaRPr lang="nl-BE"/>
          </a:p>
        </p:txBody>
      </p:sp>
    </p:spTree>
    <p:extLst>
      <p:ext uri="{BB962C8B-B14F-4D97-AF65-F5344CB8AC3E}">
        <p14:creationId xmlns:p14="http://schemas.microsoft.com/office/powerpoint/2010/main" val="31743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BE" sz="1200" b="1" u="sng" kern="1200" dirty="0">
                <a:solidFill>
                  <a:schemeClr val="tx1"/>
                </a:solidFill>
                <a:effectLst/>
                <a:latin typeface="+mn-lt"/>
                <a:ea typeface="+mn-ea"/>
                <a:cs typeface="+mn-cs"/>
              </a:rPr>
              <a:t>Ouders en thuiscontext</a:t>
            </a:r>
          </a:p>
          <a:p>
            <a:pPr lvl="0"/>
            <a:endParaRPr lang="nl-BE" sz="1200" b="1" u="sng" kern="1200" dirty="0">
              <a:solidFill>
                <a:schemeClr val="tx1"/>
              </a:solidFill>
              <a:effectLst/>
              <a:latin typeface="+mn-lt"/>
              <a:ea typeface="+mn-ea"/>
              <a:cs typeface="+mn-cs"/>
            </a:endParaRPr>
          </a:p>
          <a:p>
            <a:pPr lvl="0"/>
            <a:r>
              <a:rPr lang="nl-BE" sz="1200" kern="1200" dirty="0">
                <a:solidFill>
                  <a:schemeClr val="tx1"/>
                </a:solidFill>
                <a:effectLst/>
                <a:latin typeface="+mn-lt"/>
                <a:ea typeface="+mn-ea"/>
                <a:cs typeface="+mn-cs"/>
              </a:rPr>
              <a:t>Er is ook aandacht voor ouders en de thuiscontext van kinderen.  </a:t>
            </a:r>
          </a:p>
          <a:p>
            <a:pPr lvl="0"/>
            <a:r>
              <a:rPr lang="nl-BE" sz="1200" kern="1200" dirty="0">
                <a:solidFill>
                  <a:schemeClr val="tx1"/>
                </a:solidFill>
                <a:effectLst/>
                <a:latin typeface="+mn-lt"/>
                <a:ea typeface="+mn-ea"/>
                <a:cs typeface="+mn-cs"/>
              </a:rPr>
              <a:t>Het is van belang om de verbinding met thuis te blijven zien. Kinderen hun dag start niet om 8.30 aan de schoolpoort, er gebeurt veel – er voor en er na…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Tijdens het filmproces is er veel aandacht voor ‘ethiek’ geweest. Hierdoor is de keuze gemaakt om de labels of de ondersteuningsnoden van de jongeren niet te benoemen (enkel wanneer zij dit zelf vermelden).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Je kan merken dat de regisseur een hechte band heeft opgebouwd met de ouders, gezinnen, leerkrachten,… ze geven ons een inkijk in hun </a:t>
            </a:r>
            <a:r>
              <a:rPr lang="nl-BE" sz="1200" kern="1200" dirty="0" err="1">
                <a:solidFill>
                  <a:schemeClr val="tx1"/>
                </a:solidFill>
                <a:effectLst/>
                <a:latin typeface="+mn-lt"/>
                <a:ea typeface="+mn-ea"/>
                <a:cs typeface="+mn-cs"/>
              </a:rPr>
              <a:t>prive</a:t>
            </a:r>
            <a:r>
              <a:rPr lang="nl-BE" sz="1200" kern="1200" dirty="0">
                <a:solidFill>
                  <a:schemeClr val="tx1"/>
                </a:solidFill>
                <a:effectLst/>
                <a:latin typeface="+mn-lt"/>
                <a:ea typeface="+mn-ea"/>
                <a:cs typeface="+mn-cs"/>
              </a:rPr>
              <a:t> ruimte/ leven… we vragen dan ook om hier met het nodige respect naar te kijken. </a:t>
            </a:r>
          </a:p>
          <a:p>
            <a:pPr lvl="0"/>
            <a:endParaRPr lang="nl-BE" sz="1200" kern="1200" dirty="0">
              <a:solidFill>
                <a:schemeClr val="tx1"/>
              </a:solidFill>
              <a:effectLst/>
              <a:latin typeface="+mn-lt"/>
              <a:ea typeface="+mn-ea"/>
              <a:cs typeface="+mn-cs"/>
            </a:endParaRPr>
          </a:p>
          <a:p>
            <a:pPr lvl="0"/>
            <a:r>
              <a:rPr lang="nl-BE" sz="1200" kern="1200" dirty="0">
                <a:solidFill>
                  <a:schemeClr val="tx1"/>
                </a:solidFill>
                <a:effectLst/>
                <a:latin typeface="+mn-lt"/>
                <a:ea typeface="+mn-ea"/>
                <a:cs typeface="+mn-cs"/>
              </a:rPr>
              <a:t>We nodigen je vooral uit om te luisteren en het met alle openheid te ontvangen. De film toont de verhalen van deze vier kinderen/ jongeren en laat zien hoe inclusie werkt in onze Vlaamse context. </a:t>
            </a:r>
          </a:p>
          <a:p>
            <a:pPr lvl="0"/>
            <a:endParaRPr lang="nl-BE" sz="1200" kern="1200" dirty="0">
              <a:solidFill>
                <a:schemeClr val="tx1"/>
              </a:solidFill>
              <a:effectLst/>
              <a:latin typeface="+mn-lt"/>
              <a:ea typeface="+mn-ea"/>
              <a:cs typeface="+mn-cs"/>
            </a:endParaRPr>
          </a:p>
          <a:p>
            <a:pPr lvl="0"/>
            <a:r>
              <a:rPr lang="nl-BE" sz="1200" b="1" u="sng" kern="1200" dirty="0">
                <a:solidFill>
                  <a:schemeClr val="tx1"/>
                </a:solidFill>
                <a:effectLst/>
                <a:latin typeface="+mn-lt"/>
                <a:ea typeface="+mn-ea"/>
                <a:cs typeface="+mn-cs"/>
              </a:rPr>
              <a:t>Voor de begeleider</a:t>
            </a:r>
          </a:p>
          <a:p>
            <a:pPr lvl="0"/>
            <a:r>
              <a:rPr lang="nl-BE" sz="1200" b="1" kern="1200" dirty="0">
                <a:solidFill>
                  <a:schemeClr val="tx1"/>
                </a:solidFill>
                <a:effectLst/>
                <a:latin typeface="+mn-lt"/>
                <a:ea typeface="+mn-ea"/>
                <a:cs typeface="+mn-cs"/>
              </a:rPr>
              <a:t>Keuze fragmenten: </a:t>
            </a:r>
          </a:p>
          <a:p>
            <a:pPr lvl="0"/>
            <a:r>
              <a:rPr lang="nl-BE" sz="1200" kern="1200" dirty="0">
                <a:solidFill>
                  <a:schemeClr val="tx1"/>
                </a:solidFill>
                <a:effectLst/>
                <a:latin typeface="+mn-lt"/>
                <a:ea typeface="+mn-ea"/>
                <a:cs typeface="+mn-cs"/>
              </a:rPr>
              <a:t>We moedigen aan om met de vier fragmenten (Rosie, Sami, </a:t>
            </a:r>
            <a:r>
              <a:rPr lang="nl-BE" sz="1200" kern="1200" dirty="0" err="1">
                <a:solidFill>
                  <a:schemeClr val="tx1"/>
                </a:solidFill>
                <a:effectLst/>
                <a:latin typeface="+mn-lt"/>
                <a:ea typeface="+mn-ea"/>
                <a:cs typeface="+mn-cs"/>
              </a:rPr>
              <a:t>Irakli</a:t>
            </a:r>
            <a:r>
              <a:rPr lang="nl-BE" sz="1200" kern="1200" dirty="0">
                <a:solidFill>
                  <a:schemeClr val="tx1"/>
                </a:solidFill>
                <a:effectLst/>
                <a:latin typeface="+mn-lt"/>
                <a:ea typeface="+mn-ea"/>
                <a:cs typeface="+mn-cs"/>
              </a:rPr>
              <a:t>, Nathan) aan de slag te gaan. Een variatie in beelden maakt dat andere zaken opvallen, of dat je nadenkt over hoe het er op een later moment kan toegaan, of wat er wel of niet mogelijk is als er ondersteuning aanwezig is etc. </a:t>
            </a:r>
          </a:p>
          <a:p>
            <a:pPr lvl="0"/>
            <a:endParaRPr lang="nl-BE" sz="1200" kern="1200" dirty="0">
              <a:solidFill>
                <a:schemeClr val="tx1"/>
              </a:solidFill>
              <a:effectLst/>
              <a:latin typeface="+mn-lt"/>
              <a:ea typeface="+mn-ea"/>
              <a:cs typeface="+mn-cs"/>
            </a:endParaRPr>
          </a:p>
          <a:p>
            <a:r>
              <a:rPr lang="nl-BE" sz="1200" b="0" i="0" kern="1200" dirty="0">
                <a:solidFill>
                  <a:schemeClr val="tx1"/>
                </a:solidFill>
                <a:effectLst/>
                <a:latin typeface="+mn-lt"/>
                <a:ea typeface="+mn-ea"/>
                <a:cs typeface="+mn-cs"/>
              </a:rPr>
              <a:t>Selectie scene:</a:t>
            </a:r>
          </a:p>
          <a:p>
            <a:r>
              <a:rPr lang="nl-BE" sz="1200" b="0" i="0" kern="1200" dirty="0">
                <a:solidFill>
                  <a:schemeClr val="tx1"/>
                </a:solidFill>
                <a:effectLst/>
                <a:latin typeface="+mn-lt"/>
                <a:ea typeface="+mn-ea"/>
                <a:cs typeface="+mn-cs"/>
              </a:rPr>
              <a:t>Rosie: 30:37- 40:00</a:t>
            </a:r>
          </a:p>
          <a:p>
            <a:r>
              <a:rPr lang="nl-BE" sz="1200" b="0" i="0" kern="1200" dirty="0">
                <a:solidFill>
                  <a:schemeClr val="tx1"/>
                </a:solidFill>
                <a:effectLst/>
                <a:latin typeface="+mn-lt"/>
                <a:ea typeface="+mn-ea"/>
                <a:cs typeface="+mn-cs"/>
              </a:rPr>
              <a:t>Sami: 22:09 -  28-26 dan nog een stukje uit de klas: 1: 07 -einde film</a:t>
            </a:r>
          </a:p>
          <a:p>
            <a:r>
              <a:rPr lang="nl-BE" sz="1200" b="0" i="0" kern="1200" dirty="0" err="1">
                <a:solidFill>
                  <a:schemeClr val="tx1"/>
                </a:solidFill>
                <a:effectLst/>
                <a:latin typeface="+mn-lt"/>
                <a:ea typeface="+mn-ea"/>
                <a:cs typeface="+mn-cs"/>
              </a:rPr>
              <a:t>Irakli</a:t>
            </a:r>
            <a:r>
              <a:rPr lang="nl-BE" sz="1200" b="0" i="0" kern="1200" dirty="0">
                <a:solidFill>
                  <a:schemeClr val="tx1"/>
                </a:solidFill>
                <a:effectLst/>
                <a:latin typeface="+mn-lt"/>
                <a:ea typeface="+mn-ea"/>
                <a:cs typeface="+mn-cs"/>
              </a:rPr>
              <a:t> : 43:28- 47: 18 en dan nog een laatste stukje gesprek ouder 1:03- 1: 06</a:t>
            </a:r>
          </a:p>
          <a:p>
            <a:r>
              <a:rPr lang="nl-BE" sz="1200" b="0" i="0" kern="1200" dirty="0">
                <a:solidFill>
                  <a:schemeClr val="tx1"/>
                </a:solidFill>
                <a:effectLst/>
                <a:latin typeface="+mn-lt"/>
                <a:ea typeface="+mn-ea"/>
                <a:cs typeface="+mn-cs"/>
              </a:rPr>
              <a:t>Nathan: 47:42- 51:08</a:t>
            </a:r>
          </a:p>
          <a:p>
            <a:endParaRPr lang="nl-B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i="0" kern="1200" dirty="0">
                <a:solidFill>
                  <a:schemeClr val="tx1"/>
                </a:solidFill>
                <a:effectLst/>
                <a:latin typeface="+mn-lt"/>
                <a:ea typeface="+mn-ea"/>
                <a:cs typeface="+mn-cs"/>
              </a:rPr>
              <a:t>Een mogelijkheid is dat je eerst de trailer bekijkt – zo heb je een beeld van de vier kinderen die aan bod komen.  </a:t>
            </a:r>
            <a:r>
              <a:rPr lang="nl-BE" sz="1200" b="0" i="0" kern="1200" dirty="0">
                <a:solidFill>
                  <a:schemeClr val="tx1"/>
                </a:solidFill>
                <a:effectLst/>
                <a:latin typeface="+mn-lt"/>
                <a:ea typeface="+mn-ea"/>
                <a:cs typeface="+mn-cs"/>
                <a:hlinkClick r:id="rId3"/>
              </a:rPr>
              <a:t>https://vimeo.com/307219668</a:t>
            </a:r>
            <a:r>
              <a:rPr lang="nl-BE"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i="0" kern="1200" dirty="0">
                <a:solidFill>
                  <a:schemeClr val="tx1"/>
                </a:solidFill>
                <a:effectLst/>
                <a:latin typeface="+mn-lt"/>
                <a:ea typeface="+mn-ea"/>
                <a:cs typeface="+mn-cs"/>
              </a:rPr>
              <a:t>Daarna laat je telkens per kind een selectie van beelden zien – zie minuten. (Niet allemaal samen dat vraagt veel observatie vermogen. Het is van belang om het gefaseerd te doen).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i="0" kern="1200" dirty="0">
                <a:solidFill>
                  <a:schemeClr val="tx1"/>
                </a:solidFill>
                <a:effectLst/>
                <a:latin typeface="+mn-lt"/>
                <a:ea typeface="+mn-ea"/>
                <a:cs typeface="+mn-cs"/>
              </a:rPr>
              <a:t>Daarna wordt er in een kleine groepjes gewerkt rond een aantal vragen, waarbij we eerst nog </a:t>
            </a:r>
            <a:r>
              <a:rPr lang="nl-BE" sz="1200" b="0" i="0" kern="1200" dirty="0" err="1">
                <a:solidFill>
                  <a:schemeClr val="tx1"/>
                </a:solidFill>
                <a:effectLst/>
                <a:latin typeface="+mn-lt"/>
                <a:ea typeface="+mn-ea"/>
                <a:cs typeface="+mn-cs"/>
              </a:rPr>
              <a:t>inzoemen</a:t>
            </a:r>
            <a:r>
              <a:rPr lang="nl-BE" sz="1200" b="0" i="0" kern="1200" dirty="0">
                <a:solidFill>
                  <a:schemeClr val="tx1"/>
                </a:solidFill>
                <a:effectLst/>
                <a:latin typeface="+mn-lt"/>
                <a:ea typeface="+mn-ea"/>
                <a:cs typeface="+mn-cs"/>
              </a:rPr>
              <a:t> op de situaties en sterk observeren en daarna de link leggen het eigen handelen/ eigen professionaliteit. </a:t>
            </a:r>
            <a:endParaRPr lang="nl-BE" sz="1200" kern="1200" dirty="0">
              <a:solidFill>
                <a:schemeClr val="tx1"/>
              </a:solidFill>
              <a:effectLst/>
              <a:latin typeface="+mn-lt"/>
              <a:ea typeface="+mn-ea"/>
              <a:cs typeface="+mn-cs"/>
            </a:endParaRPr>
          </a:p>
          <a:p>
            <a:pPr lvl="0"/>
            <a:endParaRPr lang="nl-BE" sz="1200" kern="1200" dirty="0">
              <a:solidFill>
                <a:schemeClr val="tx1"/>
              </a:solidFill>
              <a:effectLst/>
              <a:latin typeface="+mn-lt"/>
              <a:ea typeface="+mn-ea"/>
              <a:cs typeface="+mn-cs"/>
            </a:endParaRPr>
          </a:p>
          <a:p>
            <a:pPr lvl="0"/>
            <a:r>
              <a:rPr lang="nl-BE" sz="1200" b="1" u="sng" kern="1200" dirty="0">
                <a:solidFill>
                  <a:schemeClr val="tx1"/>
                </a:solidFill>
                <a:effectLst/>
                <a:latin typeface="+mn-lt"/>
                <a:ea typeface="+mn-ea"/>
                <a:cs typeface="+mn-cs"/>
              </a:rPr>
              <a:t>Weerstand</a:t>
            </a:r>
          </a:p>
          <a:p>
            <a:pPr lvl="0"/>
            <a:endParaRPr lang="nl-BE" sz="1200" b="1" u="sng" kern="1200" dirty="0">
              <a:solidFill>
                <a:schemeClr val="tx1"/>
              </a:solidFill>
              <a:effectLst/>
              <a:latin typeface="+mn-lt"/>
              <a:ea typeface="+mn-ea"/>
              <a:cs typeface="+mn-cs"/>
            </a:endParaRPr>
          </a:p>
          <a:p>
            <a:pPr lvl="0"/>
            <a:r>
              <a:rPr lang="nl-BE" sz="1200" kern="1200" dirty="0">
                <a:solidFill>
                  <a:schemeClr val="tx1"/>
                </a:solidFill>
                <a:effectLst/>
                <a:latin typeface="+mn-lt"/>
                <a:ea typeface="+mn-ea"/>
                <a:cs typeface="+mn-cs"/>
              </a:rPr>
              <a:t>Soms ervaren leerkrachten weerstand om de korte fragmenten te bespreken. Het is daarbij belangrijk om te benadrukken, dat het klopt dat je niet over alle informatie beschikt maar dit geldt ook wanneer kinderen later instromen, of bij het begin van het schooljaar. In plaats van dit als een obstakel te zien- nodigt het uit om goed te kijken en na te denken over onze uitspraken. Wat zien we, wat weten we, wat vermoeden we enz. Het bekijken en bespreken van de fragmenten heeft als doel om dialoog te bekomen.</a:t>
            </a:r>
          </a:p>
          <a:p>
            <a:endParaRPr lang="nl-BE" sz="1200" kern="1200" dirty="0">
              <a:solidFill>
                <a:schemeClr val="tx1"/>
              </a:solidFill>
              <a:effectLst/>
              <a:latin typeface="+mn-lt"/>
              <a:ea typeface="+mn-ea"/>
              <a:cs typeface="+mn-cs"/>
            </a:endParaRPr>
          </a:p>
          <a:p>
            <a:pPr lvl="0"/>
            <a:endParaRPr lang="nl-BE" sz="1200" kern="1200" dirty="0">
              <a:solidFill>
                <a:schemeClr val="tx1"/>
              </a:solidFill>
              <a:effectLst/>
              <a:latin typeface="+mn-lt"/>
              <a:ea typeface="+mn-ea"/>
              <a:cs typeface="+mn-cs"/>
            </a:endParaRPr>
          </a:p>
          <a:p>
            <a:pPr lvl="0"/>
            <a:endParaRPr lang="nl-BE" sz="1200" kern="1200" dirty="0">
              <a:solidFill>
                <a:schemeClr val="tx1"/>
              </a:solidFill>
              <a:effectLst/>
              <a:latin typeface="+mn-lt"/>
              <a:ea typeface="+mn-ea"/>
              <a:cs typeface="+mn-cs"/>
            </a:endParaRPr>
          </a:p>
          <a:p>
            <a:endParaRPr lang="nl-BE" sz="1200" b="0" i="0" kern="1200" dirty="0">
              <a:solidFill>
                <a:schemeClr val="tx1"/>
              </a:solidFill>
              <a:effectLst/>
              <a:latin typeface="+mn-lt"/>
              <a:ea typeface="+mn-ea"/>
              <a:cs typeface="+mn-cs"/>
            </a:endParaRPr>
          </a:p>
          <a:p>
            <a:pPr lvl="0"/>
            <a:endParaRPr lang="nl-BE" sz="1200" kern="1200" dirty="0">
              <a:solidFill>
                <a:schemeClr val="tx1"/>
              </a:solidFill>
              <a:effectLst/>
              <a:latin typeface="+mn-lt"/>
              <a:ea typeface="+mn-ea"/>
              <a:cs typeface="+mn-cs"/>
            </a:endParaRPr>
          </a:p>
          <a:p>
            <a:pPr lvl="0"/>
            <a:endParaRPr lang="nl-BE" sz="1200" kern="1200" dirty="0">
              <a:solidFill>
                <a:schemeClr val="tx1"/>
              </a:solidFill>
              <a:effectLst/>
              <a:latin typeface="+mn-lt"/>
              <a:ea typeface="+mn-ea"/>
              <a:cs typeface="+mn-cs"/>
            </a:endParaRPr>
          </a:p>
          <a:p>
            <a:pPr lvl="0"/>
            <a:endParaRPr lang="nl-BE" sz="1200" kern="1200" dirty="0">
              <a:solidFill>
                <a:schemeClr val="tx1"/>
              </a:solidFill>
              <a:effectLst/>
              <a:latin typeface="+mn-lt"/>
              <a:ea typeface="+mn-ea"/>
              <a:cs typeface="+mn-cs"/>
            </a:endParaRPr>
          </a:p>
          <a:p>
            <a:pPr lvl="0"/>
            <a:endParaRPr lang="nl-BE" sz="1200" kern="1200" dirty="0">
              <a:solidFill>
                <a:schemeClr val="tx1"/>
              </a:solidFill>
              <a:effectLst/>
              <a:latin typeface="+mn-lt"/>
              <a:ea typeface="+mn-ea"/>
              <a:cs typeface="+mn-cs"/>
            </a:endParaRPr>
          </a:p>
          <a:p>
            <a:pPr marL="171450" indent="-171450">
              <a:buFontTx/>
              <a:buChar char="-"/>
            </a:pPr>
            <a:endParaRPr lang="nl-BE" dirty="0"/>
          </a:p>
          <a:p>
            <a:pPr lvl="0"/>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 </a:t>
            </a:r>
          </a:p>
          <a:p>
            <a:endParaRPr lang="nl-BE" dirty="0"/>
          </a:p>
        </p:txBody>
      </p:sp>
      <p:sp>
        <p:nvSpPr>
          <p:cNvPr id="4" name="Tijdelijke aanduiding voor dianummer 3"/>
          <p:cNvSpPr>
            <a:spLocks noGrp="1"/>
          </p:cNvSpPr>
          <p:nvPr>
            <p:ph type="sldNum" sz="quarter" idx="5"/>
          </p:nvPr>
        </p:nvSpPr>
        <p:spPr/>
        <p:txBody>
          <a:bodyPr/>
          <a:lstStyle/>
          <a:p>
            <a:fld id="{1A9553A0-F617-3441-BD2E-16E4FF45C29D}" type="slidenum">
              <a:rPr lang="nl-BE" smtClean="0"/>
              <a:t>8</a:t>
            </a:fld>
            <a:endParaRPr lang="nl-BE"/>
          </a:p>
        </p:txBody>
      </p:sp>
    </p:spTree>
    <p:extLst>
      <p:ext uri="{BB962C8B-B14F-4D97-AF65-F5344CB8AC3E}">
        <p14:creationId xmlns:p14="http://schemas.microsoft.com/office/powerpoint/2010/main" val="1601459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u="sng" kern="1200" dirty="0">
                <a:solidFill>
                  <a:schemeClr val="tx1"/>
                </a:solidFill>
                <a:effectLst/>
                <a:latin typeface="+mn-lt"/>
                <a:ea typeface="+mn-ea"/>
                <a:cs typeface="+mn-cs"/>
              </a:rPr>
              <a:t>Begeleider</a:t>
            </a:r>
          </a:p>
          <a:p>
            <a:r>
              <a:rPr lang="nl-BE" sz="1200" kern="1200" dirty="0">
                <a:solidFill>
                  <a:schemeClr val="tx1"/>
                </a:solidFill>
                <a:effectLst/>
                <a:latin typeface="+mn-lt"/>
                <a:ea typeface="+mn-ea"/>
                <a:cs typeface="+mn-cs"/>
              </a:rPr>
              <a:t>Na  het bekijken van de film, laat je eerst de bedenkingen en eerste gedachten toe. Vanuit het inspirerend coachen vinden we het belangrijk </a:t>
            </a:r>
            <a:r>
              <a:rPr lang="nl-BE" sz="1200" b="0" kern="1200" dirty="0">
                <a:solidFill>
                  <a:schemeClr val="tx1"/>
                </a:solidFill>
                <a:effectLst/>
                <a:latin typeface="+mn-lt"/>
                <a:ea typeface="+mn-ea"/>
                <a:cs typeface="+mn-cs"/>
              </a:rPr>
              <a:t>om ruimte te laten voor gevoelens. Laat bestaan wat terugkomt. Je kan als begeleider vooral aandacht schenken aan de boodschap en/of vragen samen te vatten. Het </a:t>
            </a:r>
            <a:r>
              <a:rPr lang="nl-BE" sz="1200" kern="1200" dirty="0">
                <a:solidFill>
                  <a:schemeClr val="tx1"/>
                </a:solidFill>
                <a:effectLst/>
                <a:latin typeface="+mn-lt"/>
                <a:ea typeface="+mn-ea"/>
                <a:cs typeface="+mn-cs"/>
              </a:rPr>
              <a:t>is van belang om te benadrukken dat er geen foute vragen of antwoorden zijn. </a:t>
            </a:r>
          </a:p>
          <a:p>
            <a:endParaRPr lang="nl-BE" sz="1200" kern="1200" dirty="0">
              <a:solidFill>
                <a:schemeClr val="tx1"/>
              </a:solidFill>
              <a:effectLst/>
              <a:latin typeface="+mn-lt"/>
              <a:ea typeface="+mn-ea"/>
              <a:cs typeface="+mn-cs"/>
            </a:endParaRPr>
          </a:p>
          <a:p>
            <a:endParaRPr lang="nl-B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Laat leerkrachten even 5 min.  Individueel noteren en daarna uitwisselen in klein/ grote groep -afhankelijk van de veiligheid binnen de groep. </a:t>
            </a:r>
          </a:p>
          <a:p>
            <a:endParaRPr lang="nl-BE" sz="1200" kern="1200" dirty="0">
              <a:solidFill>
                <a:schemeClr val="tx1"/>
              </a:solidFill>
              <a:effectLst/>
              <a:latin typeface="+mn-lt"/>
              <a:ea typeface="+mn-ea"/>
              <a:cs typeface="+mn-cs"/>
            </a:endParaRPr>
          </a:p>
          <a:p>
            <a:endParaRPr lang="nl-BE" sz="1200" kern="1200" dirty="0">
              <a:solidFill>
                <a:schemeClr val="tx1"/>
              </a:solidFill>
              <a:effectLst/>
              <a:latin typeface="+mn-lt"/>
              <a:ea typeface="+mn-ea"/>
              <a:cs typeface="+mn-cs"/>
            </a:endParaRPr>
          </a:p>
          <a:p>
            <a:endParaRPr lang="nl-BE"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endParaRPr lang="nl-BE" dirty="0"/>
          </a:p>
          <a:p>
            <a:endParaRPr lang="nl-BE" dirty="0"/>
          </a:p>
        </p:txBody>
      </p:sp>
      <p:sp>
        <p:nvSpPr>
          <p:cNvPr id="4" name="Tijdelijke aanduiding voor dianummer 3"/>
          <p:cNvSpPr>
            <a:spLocks noGrp="1"/>
          </p:cNvSpPr>
          <p:nvPr>
            <p:ph type="sldNum" sz="quarter" idx="5"/>
          </p:nvPr>
        </p:nvSpPr>
        <p:spPr/>
        <p:txBody>
          <a:bodyPr/>
          <a:lstStyle/>
          <a:p>
            <a:fld id="{1A9553A0-F617-3441-BD2E-16E4FF45C29D}" type="slidenum">
              <a:rPr lang="nl-BE" smtClean="0"/>
              <a:t>9</a:t>
            </a:fld>
            <a:endParaRPr lang="nl-BE"/>
          </a:p>
        </p:txBody>
      </p:sp>
    </p:spTree>
    <p:extLst>
      <p:ext uri="{BB962C8B-B14F-4D97-AF65-F5344CB8AC3E}">
        <p14:creationId xmlns:p14="http://schemas.microsoft.com/office/powerpoint/2010/main" val="2701198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u="none" kern="1200" dirty="0">
                <a:solidFill>
                  <a:schemeClr val="tx1"/>
                </a:solidFill>
                <a:effectLst/>
                <a:latin typeface="+mn-lt"/>
                <a:ea typeface="+mn-ea"/>
                <a:cs typeface="+mn-cs"/>
              </a:rPr>
              <a:t>We oefenen ons observatie en inlevingsvermogen aan de hand van een aantal vragen. We gaan eerst nog wat dieper het perspectief van de jongere innemen, daarna van de leerkracht en tenslotte van de ouders (wanneer zij in beeld komen). Daarna verbreden we ons perspectief en staan stil bij de gehele situatie/ context. Wat vinden we daar sterk aan en waar liggen nog uitdagen? Daarna staan we stil bij ons eigen handelen. </a:t>
            </a:r>
          </a:p>
          <a:p>
            <a:r>
              <a:rPr lang="nl-BE" sz="1200" b="0" u="none" kern="1200" dirty="0">
                <a:solidFill>
                  <a:schemeClr val="tx1"/>
                </a:solidFill>
                <a:effectLst/>
                <a:latin typeface="+mn-lt"/>
                <a:ea typeface="+mn-ea"/>
                <a:cs typeface="+mn-cs"/>
              </a:rPr>
              <a:t>Iedere jongeren is ook gekoppeld aan een thema- dat samenhangt met inclusief onderwijs. </a:t>
            </a:r>
          </a:p>
          <a:p>
            <a:endParaRPr lang="nl-BE" sz="1200" b="0" u="none" kern="1200" dirty="0">
              <a:solidFill>
                <a:schemeClr val="tx1"/>
              </a:solidFill>
              <a:effectLst/>
              <a:latin typeface="+mn-lt"/>
              <a:ea typeface="+mn-ea"/>
              <a:cs typeface="+mn-cs"/>
            </a:endParaRPr>
          </a:p>
          <a:p>
            <a:r>
              <a:rPr lang="nl-BE" sz="1200" b="1" u="sng" kern="1200" dirty="0">
                <a:solidFill>
                  <a:schemeClr val="tx1"/>
                </a:solidFill>
                <a:effectLst/>
                <a:latin typeface="+mn-lt"/>
                <a:ea typeface="+mn-ea"/>
                <a:cs typeface="+mn-cs"/>
              </a:rPr>
              <a:t>Voor de begeleider</a:t>
            </a:r>
          </a:p>
          <a:p>
            <a:endParaRPr lang="nl-BE" sz="1200" b="1" u="sng" kern="1200" dirty="0">
              <a:solidFill>
                <a:schemeClr val="tx1"/>
              </a:solidFill>
              <a:effectLst/>
              <a:latin typeface="+mn-lt"/>
              <a:ea typeface="+mn-ea"/>
              <a:cs typeface="+mn-cs"/>
            </a:endParaRPr>
          </a:p>
          <a:p>
            <a:r>
              <a:rPr lang="nl-BE" sz="1200" b="0" u="sng" kern="1200" dirty="0">
                <a:solidFill>
                  <a:schemeClr val="tx1"/>
                </a:solidFill>
                <a:effectLst/>
                <a:latin typeface="+mn-lt"/>
                <a:ea typeface="+mn-ea"/>
                <a:cs typeface="+mn-cs"/>
              </a:rPr>
              <a:t>Bespreken van de fragmenten </a:t>
            </a:r>
          </a:p>
          <a:p>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Best in groepjes werken zodat er veel uitwisseling kan zijn. </a:t>
            </a:r>
          </a:p>
          <a:p>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-We oefenen eerst het observatievermogen en inleefvermogen van de leerkrachten. Het is van belang om hen te verplichten in eerste instantie bij de beelden te blijven. Leerkrachten zijn geneigd om vlug naar hun eigen ervaringen te gaan, de kinderen in hun klas- waarbij ze dan gemakkelijk naar die ene uitzondering gaan.  </a:t>
            </a:r>
          </a:p>
          <a:p>
            <a:r>
              <a:rPr lang="nl-BE" sz="1200" kern="1200" dirty="0">
                <a:solidFill>
                  <a:schemeClr val="tx1"/>
                </a:solidFill>
                <a:effectLst/>
                <a:latin typeface="+mn-lt"/>
                <a:ea typeface="+mn-ea"/>
                <a:cs typeface="+mn-cs"/>
              </a:rPr>
              <a:t>Het is van belang om nog even bij het perspectief van het kind te blijven. </a:t>
            </a:r>
          </a:p>
          <a:p>
            <a:r>
              <a:rPr lang="nl-BE" sz="1200" kern="1200" dirty="0">
                <a:solidFill>
                  <a:schemeClr val="tx1"/>
                </a:solidFill>
                <a:effectLst/>
                <a:latin typeface="+mn-lt"/>
                <a:ea typeface="+mn-ea"/>
                <a:cs typeface="+mn-cs"/>
              </a:rPr>
              <a:t>Daarom stellen we vragen om eerst goed te observeren wat Rosie doet en hoe de wisselwerking met haar omgeving in elkaar zit (Hoe kijkt Rosie naar haar leerkracht/ klasgenoten? Wat betekent de leerkracht/ de klasgenoten voor haar? )</a:t>
            </a:r>
          </a:p>
          <a:p>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 Daarna gaan we over naar de leerkracht en staan we stil bij het perspectief van de leerkracht. We stellen de vragen om eerst te observeren wat de leerkracht allemaal doet. We willen hier de focus op wat de leerkracht allemaal doet, de talenten van de leerkracht- Leerkrachten zijn geneigd om te zien wat de leerkracht niet doet of moeilijk vindt. </a:t>
            </a:r>
          </a:p>
          <a:p>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 Daarna gaan we over naar de ouders en staan we stil bij hun perspectief. We stellen vragen om te observeren wat de ouders allemaal denken? Welke twijfels zij hebben?</a:t>
            </a:r>
          </a:p>
          <a:p>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 Daarna staat de groep stil bij context/ situatie van Rosie – hierbij hebben we oog voor wat er krachtig is en waar er nog kansen liggen.   </a:t>
            </a:r>
          </a:p>
          <a:p>
            <a:endParaRPr lang="nl-BE" sz="1200" kern="1200" dirty="0">
              <a:solidFill>
                <a:schemeClr val="tx1"/>
              </a:solidFill>
              <a:effectLst/>
              <a:latin typeface="+mn-lt"/>
              <a:ea typeface="+mn-ea"/>
              <a:cs typeface="+mn-cs"/>
            </a:endParaRPr>
          </a:p>
          <a:p>
            <a:pPr marL="171450" indent="-171450">
              <a:buFontTx/>
              <a:buChar char="-"/>
            </a:pPr>
            <a:r>
              <a:rPr lang="nl-BE" sz="1200" kern="1200" dirty="0">
                <a:solidFill>
                  <a:schemeClr val="tx1"/>
                </a:solidFill>
                <a:effectLst/>
                <a:latin typeface="+mn-lt"/>
                <a:ea typeface="+mn-ea"/>
                <a:cs typeface="+mn-cs"/>
              </a:rPr>
              <a:t>Ten slotte worden er acties bedacht, wat een leerkracht zou kunnen doen om de participatie van Rosie nog te versterken</a:t>
            </a:r>
          </a:p>
          <a:p>
            <a:pPr marL="0" indent="0">
              <a:buFontTx/>
              <a:buNone/>
            </a:pPr>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Na een 15 -tal minuten geeft de begeleider een seintje om terug te koppelen naar de gehele groep/ plenair. </a:t>
            </a:r>
          </a:p>
          <a:p>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 </a:t>
            </a:r>
            <a:endParaRPr lang="nl-BE" dirty="0"/>
          </a:p>
        </p:txBody>
      </p:sp>
      <p:sp>
        <p:nvSpPr>
          <p:cNvPr id="4" name="Tijdelijke aanduiding voor dianummer 3"/>
          <p:cNvSpPr>
            <a:spLocks noGrp="1"/>
          </p:cNvSpPr>
          <p:nvPr>
            <p:ph type="sldNum" sz="quarter" idx="5"/>
          </p:nvPr>
        </p:nvSpPr>
        <p:spPr/>
        <p:txBody>
          <a:bodyPr/>
          <a:lstStyle/>
          <a:p>
            <a:fld id="{1A9553A0-F617-3441-BD2E-16E4FF45C29D}" type="slidenum">
              <a:rPr lang="nl-BE" smtClean="0"/>
              <a:t>10</a:t>
            </a:fld>
            <a:endParaRPr lang="nl-BE"/>
          </a:p>
        </p:txBody>
      </p:sp>
    </p:spTree>
    <p:extLst>
      <p:ext uri="{BB962C8B-B14F-4D97-AF65-F5344CB8AC3E}">
        <p14:creationId xmlns:p14="http://schemas.microsoft.com/office/powerpoint/2010/main" val="3144181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9" name="Rechthoek 8"/>
          <p:cNvSpPr/>
          <p:nvPr/>
        </p:nvSpPr>
        <p:spPr>
          <a:xfrm>
            <a:off x="0" y="3352801"/>
            <a:ext cx="12192000" cy="35051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Titel 1"/>
          <p:cNvSpPr>
            <a:spLocks noGrp="1"/>
          </p:cNvSpPr>
          <p:nvPr>
            <p:ph type="title"/>
          </p:nvPr>
        </p:nvSpPr>
        <p:spPr>
          <a:xfrm>
            <a:off x="838200" y="3555206"/>
            <a:ext cx="10515600" cy="2852737"/>
          </a:xfrm>
        </p:spPr>
        <p:txBody>
          <a:bodyPr anchor="b">
            <a:normAutofit/>
          </a:bodyPr>
          <a:lstStyle>
            <a:lvl1pPr algn="ctr">
              <a:defRPr sz="9600" b="1">
                <a:solidFill>
                  <a:schemeClr val="bg1"/>
                </a:solidFill>
                <a:effectLst/>
                <a:latin typeface="Roboto"/>
              </a:defRPr>
            </a:lvl1pPr>
          </a:lstStyle>
          <a:p>
            <a:r>
              <a:rPr lang="nl-NL" dirty="0"/>
              <a:t>Klik om stijl te bewerken</a:t>
            </a:r>
            <a:endParaRPr lang="nl-BE" dirty="0"/>
          </a:p>
        </p:txBody>
      </p:sp>
      <p:pic>
        <p:nvPicPr>
          <p:cNvPr id="3" name="Afbeelding 2">
            <a:extLst>
              <a:ext uri="{FF2B5EF4-FFF2-40B4-BE49-F238E27FC236}">
                <a16:creationId xmlns:a16="http://schemas.microsoft.com/office/drawing/2014/main" id="{F023BD4F-E511-4324-8E92-3FB8094958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572" t="25356" r="7770" b="29625"/>
          <a:stretch/>
        </p:blipFill>
        <p:spPr>
          <a:xfrm>
            <a:off x="3435531" y="574766"/>
            <a:ext cx="5447213" cy="2024744"/>
          </a:xfrm>
          <a:prstGeom prst="rect">
            <a:avLst/>
          </a:prstGeom>
        </p:spPr>
      </p:pic>
    </p:spTree>
    <p:extLst>
      <p:ext uri="{BB962C8B-B14F-4D97-AF65-F5344CB8AC3E}">
        <p14:creationId xmlns:p14="http://schemas.microsoft.com/office/powerpoint/2010/main" val="301820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BE" dirty="0"/>
          </a:p>
        </p:txBody>
      </p:sp>
      <p:sp>
        <p:nvSpPr>
          <p:cNvPr id="3" name="Tijdelijke aanduiding voor verticale tekst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9" name="Afbeelding 8"/>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
        <p:nvSpPr>
          <p:cNvPr id="6" name="Rechthoek 5"/>
          <p:cNvSpPr/>
          <p:nvPr/>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267208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dirty="0"/>
              <a:t>Klik om stijl te bewerken</a:t>
            </a:r>
            <a:endParaRPr lang="nl-BE" dirty="0"/>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fld id="{2BA213E6-830B-B845-9933-5FEC5096CD13}" type="datetimeFigureOut">
              <a:rPr lang="nl-BE" smtClean="0"/>
              <a:t>24/10/2019</a:t>
            </a:fld>
            <a:endParaRPr lang="nl-BE"/>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BE"/>
          </a:p>
        </p:txBody>
      </p:sp>
      <p:sp>
        <p:nvSpPr>
          <p:cNvPr id="6" name="Tijdelijke aanduiding voor dianummer 5"/>
          <p:cNvSpPr>
            <a:spLocks noGrp="1"/>
          </p:cNvSpPr>
          <p:nvPr>
            <p:ph type="sldNum" sz="quarter" idx="12"/>
          </p:nvPr>
        </p:nvSpPr>
        <p:spPr>
          <a:xfrm>
            <a:off x="8610600" y="6356350"/>
            <a:ext cx="2743200" cy="365125"/>
          </a:xfrm>
          <a:prstGeom prst="rect">
            <a:avLst/>
          </a:prstGeom>
        </p:spPr>
        <p:txBody>
          <a:bodyPr/>
          <a:lstStyle/>
          <a:p>
            <a:fld id="{79563FDD-8286-1D4C-B184-92BB0F9D6B4E}" type="slidenum">
              <a:rPr lang="nl-BE" smtClean="0"/>
              <a:t>‹nr.›</a:t>
            </a:fld>
            <a:endParaRPr lang="nl-BE"/>
          </a:p>
        </p:txBody>
      </p:sp>
      <p:pic>
        <p:nvPicPr>
          <p:cNvPr id="9" name="Afbeelding 8"/>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
        <p:nvSpPr>
          <p:cNvPr id="10" name="Rechthoek 9"/>
          <p:cNvSpPr/>
          <p:nvPr/>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095451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dia">
    <p:spTree>
      <p:nvGrpSpPr>
        <p:cNvPr id="1" name=""/>
        <p:cNvGrpSpPr/>
        <p:nvPr/>
      </p:nvGrpSpPr>
      <p:grpSpPr>
        <a:xfrm>
          <a:off x="0" y="0"/>
          <a:ext cx="0" cy="0"/>
          <a:chOff x="0" y="0"/>
          <a:chExt cx="0" cy="0"/>
        </a:xfrm>
      </p:grpSpPr>
      <p:sp>
        <p:nvSpPr>
          <p:cNvPr id="9" name="Rechthoek 8"/>
          <p:cNvSpPr/>
          <p:nvPr userDrawn="1"/>
        </p:nvSpPr>
        <p:spPr>
          <a:xfrm>
            <a:off x="0" y="3352801"/>
            <a:ext cx="12192000" cy="35051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Titel 1"/>
          <p:cNvSpPr>
            <a:spLocks noGrp="1"/>
          </p:cNvSpPr>
          <p:nvPr>
            <p:ph type="title"/>
          </p:nvPr>
        </p:nvSpPr>
        <p:spPr>
          <a:xfrm>
            <a:off x="838200" y="3555206"/>
            <a:ext cx="10515600" cy="2852737"/>
          </a:xfrm>
        </p:spPr>
        <p:txBody>
          <a:bodyPr anchor="b">
            <a:normAutofit/>
          </a:bodyPr>
          <a:lstStyle>
            <a:lvl1pPr algn="ctr">
              <a:defRPr sz="9600" b="1">
                <a:solidFill>
                  <a:schemeClr val="bg1"/>
                </a:solidFill>
                <a:effectLst/>
                <a:latin typeface="Roboto"/>
              </a:defRPr>
            </a:lvl1pPr>
          </a:lstStyle>
          <a:p>
            <a:r>
              <a:rPr lang="nl-NL" dirty="0"/>
              <a:t>Klik om de stijl te bewerken</a:t>
            </a:r>
            <a:endParaRPr lang="nl-BE" dirty="0"/>
          </a:p>
        </p:txBody>
      </p:sp>
      <p:pic>
        <p:nvPicPr>
          <p:cNvPr id="5" name="Afbeelding 4">
            <a:extLst>
              <a:ext uri="{FF2B5EF4-FFF2-40B4-BE49-F238E27FC236}">
                <a16:creationId xmlns:a16="http://schemas.microsoft.com/office/drawing/2014/main" id="{353E5D2D-4982-4947-8DA6-F0E47E393B9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72" t="25356" r="7770" b="29625"/>
          <a:stretch/>
        </p:blipFill>
        <p:spPr>
          <a:xfrm>
            <a:off x="3435531" y="574766"/>
            <a:ext cx="5447213" cy="2024744"/>
          </a:xfrm>
          <a:prstGeom prst="rect">
            <a:avLst/>
          </a:prstGeom>
        </p:spPr>
      </p:pic>
    </p:spTree>
    <p:extLst>
      <p:ext uri="{BB962C8B-B14F-4D97-AF65-F5344CB8AC3E}">
        <p14:creationId xmlns:p14="http://schemas.microsoft.com/office/powerpoint/2010/main" val="327046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hthoek 6"/>
          <p:cNvSpPr/>
          <p:nvPr/>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p:cNvSpPr>
            <a:spLocks noGrp="1"/>
          </p:cNvSpPr>
          <p:nvPr>
            <p:ph type="title"/>
          </p:nvPr>
        </p:nvSpPr>
        <p:spPr/>
        <p:txBody>
          <a:bodyPr/>
          <a:lstStyle/>
          <a:p>
            <a:r>
              <a:rPr lang="nl-NL"/>
              <a:t>Klik om stijl te bewerken</a:t>
            </a:r>
            <a:endParaRPr lang="nl-BE" dirty="0"/>
          </a:p>
        </p:txBody>
      </p:sp>
      <p:sp>
        <p:nvSpPr>
          <p:cNvPr id="3" name="Tijdelijke aanduiding voor inhoud 2"/>
          <p:cNvSpPr>
            <a:spLocks noGrp="1"/>
          </p:cNvSpPr>
          <p:nvPr>
            <p:ph idx="1"/>
          </p:nvPr>
        </p:nvSpPr>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92875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7" name="Rechthoek 6"/>
          <p:cNvSpPr/>
          <p:nvPr/>
        </p:nvSpPr>
        <p:spPr>
          <a:xfrm>
            <a:off x="0" y="1838961"/>
            <a:ext cx="12192000" cy="5019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itel 1"/>
          <p:cNvSpPr>
            <a:spLocks noGrp="1"/>
          </p:cNvSpPr>
          <p:nvPr>
            <p:ph type="title"/>
          </p:nvPr>
        </p:nvSpPr>
        <p:spPr>
          <a:xfrm>
            <a:off x="868680" y="2579846"/>
            <a:ext cx="10515600" cy="3597434"/>
          </a:xfrm>
        </p:spPr>
        <p:txBody>
          <a:bodyPr anchor="ctr">
            <a:normAutofit/>
          </a:bodyPr>
          <a:lstStyle>
            <a:lvl1pPr algn="ctr">
              <a:defRPr sz="9600" b="1">
                <a:solidFill>
                  <a:schemeClr val="bg1"/>
                </a:solidFill>
                <a:effectLst/>
                <a:latin typeface="Roboto"/>
              </a:defRPr>
            </a:lvl1pPr>
          </a:lstStyle>
          <a:p>
            <a:r>
              <a:rPr lang="nl-NL" dirty="0"/>
              <a:t>Klik om stijl te bewerken</a:t>
            </a:r>
            <a:endParaRPr lang="nl-BE" dirty="0"/>
          </a:p>
        </p:txBody>
      </p:sp>
      <p:pic>
        <p:nvPicPr>
          <p:cNvPr id="3" name="Afbeelding 2">
            <a:extLst>
              <a:ext uri="{FF2B5EF4-FFF2-40B4-BE49-F238E27FC236}">
                <a16:creationId xmlns:a16="http://schemas.microsoft.com/office/drawing/2014/main" id="{1F182527-7E9D-424A-89A0-610DAFAA29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248" t="27048" r="10619" b="35238"/>
          <a:stretch/>
        </p:blipFill>
        <p:spPr>
          <a:xfrm>
            <a:off x="3592286" y="91440"/>
            <a:ext cx="4741818" cy="1618758"/>
          </a:xfrm>
          <a:prstGeom prst="rect">
            <a:avLst/>
          </a:prstGeom>
        </p:spPr>
      </p:pic>
    </p:spTree>
    <p:extLst>
      <p:ext uri="{BB962C8B-B14F-4D97-AF65-F5344CB8AC3E}">
        <p14:creationId xmlns:p14="http://schemas.microsoft.com/office/powerpoint/2010/main" val="1276857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BE" dirty="0"/>
          </a:p>
        </p:txBody>
      </p:sp>
      <p:sp>
        <p:nvSpPr>
          <p:cNvPr id="3" name="Tijdelijke aanduiding voor inhoud 2"/>
          <p:cNvSpPr>
            <a:spLocks noGrp="1"/>
          </p:cNvSpPr>
          <p:nvPr>
            <p:ph sz="half" idx="1"/>
          </p:nvPr>
        </p:nvSpPr>
        <p:spPr>
          <a:xfrm>
            <a:off x="838200" y="1825624"/>
            <a:ext cx="5181600" cy="463613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inhoud 3"/>
          <p:cNvSpPr>
            <a:spLocks noGrp="1"/>
          </p:cNvSpPr>
          <p:nvPr>
            <p:ph sz="half" idx="2"/>
          </p:nvPr>
        </p:nvSpPr>
        <p:spPr>
          <a:xfrm>
            <a:off x="6172200" y="1825625"/>
            <a:ext cx="5181600" cy="46361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9" name="Rechthoek 8"/>
          <p:cNvSpPr/>
          <p:nvPr/>
        </p:nvSpPr>
        <p:spPr>
          <a:xfrm rot="5400000">
            <a:off x="3776243" y="4126276"/>
            <a:ext cx="463613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38319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stijl te bewerken</a:t>
            </a:r>
            <a:endParaRPr lang="nl-BE" dirty="0"/>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839788" y="2505074"/>
            <a:ext cx="5157787" cy="382877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72200" y="2505075"/>
            <a:ext cx="5183188" cy="382877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1" name="Rechthoek 10"/>
          <p:cNvSpPr/>
          <p:nvPr/>
        </p:nvSpPr>
        <p:spPr>
          <a:xfrm rot="5400000">
            <a:off x="3776243" y="3992926"/>
            <a:ext cx="463613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32912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BE" dirty="0"/>
          </a:p>
        </p:txBody>
      </p:sp>
      <p:pic>
        <p:nvPicPr>
          <p:cNvPr id="8" name="Afbeelding 7"/>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
        <p:nvSpPr>
          <p:cNvPr id="5" name="Rechthoek 4"/>
          <p:cNvSpPr/>
          <p:nvPr/>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11107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838200" y="6356350"/>
            <a:ext cx="2743200" cy="365125"/>
          </a:xfrm>
          <a:prstGeom prst="rect">
            <a:avLst/>
          </a:prstGeom>
        </p:spPr>
        <p:txBody>
          <a:bodyPr/>
          <a:lstStyle>
            <a:lvl1pPr>
              <a:defRPr>
                <a:latin typeface="Roboto"/>
              </a:defRPr>
            </a:lvl1pPr>
          </a:lstStyle>
          <a:p>
            <a:fld id="{2BA213E6-830B-B845-9933-5FEC5096CD13}" type="datetimeFigureOut">
              <a:rPr lang="nl-BE" smtClean="0"/>
              <a:t>24/10/2019</a:t>
            </a:fld>
            <a:endParaRPr lang="nl-BE"/>
          </a:p>
        </p:txBody>
      </p:sp>
      <p:sp>
        <p:nvSpPr>
          <p:cNvPr id="3" name="Tijdelijke aanduiding voor voettekst 2"/>
          <p:cNvSpPr>
            <a:spLocks noGrp="1"/>
          </p:cNvSpPr>
          <p:nvPr>
            <p:ph type="ftr" sz="quarter" idx="11"/>
          </p:nvPr>
        </p:nvSpPr>
        <p:spPr>
          <a:xfrm>
            <a:off x="4038600" y="6356350"/>
            <a:ext cx="4114800" cy="365125"/>
          </a:xfrm>
          <a:prstGeom prst="rect">
            <a:avLst/>
          </a:prstGeom>
        </p:spPr>
        <p:txBody>
          <a:bodyPr/>
          <a:lstStyle>
            <a:lvl1pPr>
              <a:defRPr>
                <a:latin typeface="Roboto"/>
              </a:defRPr>
            </a:lvl1pPr>
          </a:lstStyle>
          <a:p>
            <a:endParaRPr lang="nl-BE"/>
          </a:p>
        </p:txBody>
      </p:sp>
      <p:sp>
        <p:nvSpPr>
          <p:cNvPr id="4" name="Tijdelijke aanduiding voor dianummer 3"/>
          <p:cNvSpPr>
            <a:spLocks noGrp="1"/>
          </p:cNvSpPr>
          <p:nvPr>
            <p:ph type="sldNum" sz="quarter" idx="12"/>
          </p:nvPr>
        </p:nvSpPr>
        <p:spPr>
          <a:xfrm>
            <a:off x="8610600" y="6356350"/>
            <a:ext cx="2743200" cy="365125"/>
          </a:xfrm>
          <a:prstGeom prst="rect">
            <a:avLst/>
          </a:prstGeom>
        </p:spPr>
        <p:txBody>
          <a:bodyPr/>
          <a:lstStyle>
            <a:lvl1pPr>
              <a:defRPr>
                <a:latin typeface="Roboto"/>
              </a:defRPr>
            </a:lvl1pPr>
          </a:lstStyle>
          <a:p>
            <a:fld id="{79563FDD-8286-1D4C-B184-92BB0F9D6B4E}" type="slidenum">
              <a:rPr lang="nl-BE" smtClean="0"/>
              <a:t>‹nr.›</a:t>
            </a:fld>
            <a:endParaRPr lang="nl-BE"/>
          </a:p>
        </p:txBody>
      </p:sp>
      <p:pic>
        <p:nvPicPr>
          <p:cNvPr id="7" name="Afbeelding 6"/>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
        <p:nvSpPr>
          <p:cNvPr id="8" name="Rechthoek 7"/>
          <p:cNvSpPr/>
          <p:nvPr/>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408728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dirty="0"/>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10" name="Afbeelding 9"/>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
        <p:nvSpPr>
          <p:cNvPr id="7" name="Rechthoek 6"/>
          <p:cNvSpPr/>
          <p:nvPr/>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511385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dirty="0"/>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dirty="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10" name="Afbeelding 9"/>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38862" y="56389"/>
            <a:ext cx="240571" cy="628650"/>
          </a:xfrm>
          <a:prstGeom prst="rect">
            <a:avLst/>
          </a:prstGeom>
        </p:spPr>
      </p:pic>
      <p:sp>
        <p:nvSpPr>
          <p:cNvPr id="7" name="Rechthoek 6"/>
          <p:cNvSpPr/>
          <p:nvPr/>
        </p:nvSpPr>
        <p:spPr>
          <a:xfrm rot="5400000">
            <a:off x="-3395140" y="3395130"/>
            <a:ext cx="6858005" cy="67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552983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25303950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60" r:id="rId12"/>
  </p:sldLayoutIdLst>
  <p:txStyles>
    <p:titleStyle>
      <a:lvl1pPr algn="l" defTabSz="914400" rtl="0" eaLnBrk="1" latinLnBrk="0" hangingPunct="1">
        <a:lnSpc>
          <a:spcPct val="90000"/>
        </a:lnSpc>
        <a:spcBef>
          <a:spcPct val="0"/>
        </a:spcBef>
        <a:buNone/>
        <a:defRPr sz="4400" b="1" kern="1200">
          <a:solidFill>
            <a:schemeClr val="tx1">
              <a:lumMod val="75000"/>
              <a:lumOff val="25000"/>
            </a:schemeClr>
          </a:solidFill>
          <a:effectLst/>
          <a:latin typeface="Roboto"/>
          <a:ea typeface="+mj-ea"/>
          <a:cs typeface="+mj-cs"/>
        </a:defRPr>
      </a:lvl1pPr>
    </p:titleStyle>
    <p:bodyStyle>
      <a:lvl1pPr marL="228600" indent="-228600" algn="l" defTabSz="914400" rtl="0" eaLnBrk="1" latinLnBrk="0" hangingPunct="1">
        <a:lnSpc>
          <a:spcPct val="90000"/>
        </a:lnSpc>
        <a:spcBef>
          <a:spcPts val="1000"/>
        </a:spcBef>
        <a:buClr>
          <a:schemeClr val="bg1">
            <a:lumMod val="75000"/>
          </a:schemeClr>
        </a:buClr>
        <a:buFont typeface="Arial" panose="020B0604020202020204" pitchFamily="34" charset="0"/>
        <a:buChar char="•"/>
        <a:defRPr sz="2800" kern="1200">
          <a:solidFill>
            <a:schemeClr val="tx1">
              <a:lumMod val="75000"/>
              <a:lumOff val="25000"/>
            </a:schemeClr>
          </a:solidFill>
          <a:latin typeface="Roboto"/>
          <a:ea typeface="+mn-ea"/>
          <a:cs typeface="+mn-cs"/>
        </a:defRPr>
      </a:lvl1pPr>
      <a:lvl2pPr marL="6858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2400" kern="1200">
          <a:solidFill>
            <a:schemeClr val="tx1">
              <a:lumMod val="75000"/>
              <a:lumOff val="25000"/>
            </a:schemeClr>
          </a:solidFill>
          <a:latin typeface="Roboto"/>
          <a:ea typeface="+mn-ea"/>
          <a:cs typeface="+mn-cs"/>
        </a:defRPr>
      </a:lvl2pPr>
      <a:lvl3pPr marL="11430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2000" kern="1200">
          <a:solidFill>
            <a:schemeClr val="tx1">
              <a:lumMod val="75000"/>
              <a:lumOff val="25000"/>
            </a:schemeClr>
          </a:solidFill>
          <a:latin typeface="Roboto"/>
          <a:ea typeface="+mn-ea"/>
          <a:cs typeface="+mn-cs"/>
        </a:defRPr>
      </a:lvl3pPr>
      <a:lvl4pPr marL="16002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1800" kern="1200">
          <a:solidFill>
            <a:schemeClr val="tx1">
              <a:lumMod val="75000"/>
              <a:lumOff val="25000"/>
            </a:schemeClr>
          </a:solidFill>
          <a:latin typeface="Roboto"/>
          <a:ea typeface="+mn-ea"/>
          <a:cs typeface="+mn-cs"/>
        </a:defRPr>
      </a:lvl4pPr>
      <a:lvl5pPr marL="20574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1800" kern="1200">
          <a:solidFill>
            <a:schemeClr val="tx1">
              <a:lumMod val="75000"/>
              <a:lumOff val="25000"/>
            </a:schemeClr>
          </a:solidFill>
          <a:latin typeface="Robo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40809" y="5030173"/>
            <a:ext cx="10515600" cy="1444057"/>
          </a:xfrm>
        </p:spPr>
        <p:txBody>
          <a:bodyPr>
            <a:normAutofit/>
          </a:bodyPr>
          <a:lstStyle/>
          <a:p>
            <a:r>
              <a:rPr lang="nl-NL" sz="4800" dirty="0"/>
              <a:t>De stem van ouders en leerlingen</a:t>
            </a:r>
            <a:r>
              <a:rPr lang="nl-BE" sz="4800" dirty="0"/>
              <a:t/>
            </a:r>
            <a:br>
              <a:rPr lang="nl-BE" sz="4800" dirty="0"/>
            </a:br>
            <a:endParaRPr lang="nl-BE" sz="4800" dirty="0"/>
          </a:p>
        </p:txBody>
      </p:sp>
    </p:spTree>
    <p:extLst>
      <p:ext uri="{BB962C8B-B14F-4D97-AF65-F5344CB8AC3E}">
        <p14:creationId xmlns:p14="http://schemas.microsoft.com/office/powerpoint/2010/main" val="792027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1128265-1ACD-4680-88F5-E280CD025966}"/>
              </a:ext>
            </a:extLst>
          </p:cNvPr>
          <p:cNvSpPr>
            <a:spLocks noGrp="1"/>
          </p:cNvSpPr>
          <p:nvPr>
            <p:ph type="title"/>
          </p:nvPr>
        </p:nvSpPr>
        <p:spPr>
          <a:xfrm>
            <a:off x="839788" y="457200"/>
            <a:ext cx="3932237" cy="741680"/>
          </a:xfrm>
        </p:spPr>
        <p:txBody>
          <a:bodyPr>
            <a:normAutofit fontScale="90000"/>
          </a:bodyPr>
          <a:lstStyle/>
          <a:p>
            <a:r>
              <a:rPr lang="nl-BE" dirty="0"/>
              <a:t>Door de ogen van Rosie</a:t>
            </a:r>
          </a:p>
        </p:txBody>
      </p:sp>
      <p:pic>
        <p:nvPicPr>
          <p:cNvPr id="6" name="Tijdelijke aanduiding voor afbeelding 5">
            <a:extLst>
              <a:ext uri="{FF2B5EF4-FFF2-40B4-BE49-F238E27FC236}">
                <a16:creationId xmlns:a16="http://schemas.microsoft.com/office/drawing/2014/main" id="{185C3F9C-EC42-4C56-8EC6-7CE0AE5F4C52}"/>
              </a:ext>
            </a:extLst>
          </p:cNvPr>
          <p:cNvPicPr>
            <a:picLocks noGrp="1" noChangeAspect="1"/>
          </p:cNvPicPr>
          <p:nvPr>
            <p:ph type="pic" idx="1"/>
          </p:nvPr>
        </p:nvPicPr>
        <p:blipFill>
          <a:blip r:embed="rId3"/>
          <a:srcRect l="8008" r="8008"/>
          <a:stretch>
            <a:fillRect/>
          </a:stretch>
        </p:blipFill>
        <p:spPr>
          <a:prstGeom prst="rect">
            <a:avLst/>
          </a:prstGeom>
        </p:spPr>
      </p:pic>
      <p:sp>
        <p:nvSpPr>
          <p:cNvPr id="3" name="Tijdelijke aanduiding voor inhoud 2">
            <a:extLst>
              <a:ext uri="{FF2B5EF4-FFF2-40B4-BE49-F238E27FC236}">
                <a16:creationId xmlns:a16="http://schemas.microsoft.com/office/drawing/2014/main" id="{2F4098B5-8C34-45DE-9855-59F43F1169A1}"/>
              </a:ext>
            </a:extLst>
          </p:cNvPr>
          <p:cNvSpPr>
            <a:spLocks noGrp="1"/>
          </p:cNvSpPr>
          <p:nvPr>
            <p:ph type="body" sz="half" idx="2"/>
          </p:nvPr>
        </p:nvSpPr>
        <p:spPr/>
        <p:txBody>
          <a:bodyPr>
            <a:normAutofit/>
          </a:bodyPr>
          <a:lstStyle/>
          <a:p>
            <a:r>
              <a:rPr lang="nl-BE" sz="2000" dirty="0"/>
              <a:t>Wat zie je Rosie doen?</a:t>
            </a:r>
          </a:p>
          <a:p>
            <a:endParaRPr lang="nl-BE" sz="2000" dirty="0"/>
          </a:p>
          <a:p>
            <a:r>
              <a:rPr lang="nl-BE" sz="2000" dirty="0"/>
              <a:t>Hoe kijkt Rosie naar haar leerkracht/ klasgenoten? Wat betekent de leerkracht/ de klasgenoten voor Rosie? </a:t>
            </a:r>
          </a:p>
          <a:p>
            <a:pPr marL="0" indent="0">
              <a:buNone/>
            </a:pPr>
            <a:endParaRPr lang="nl-BE" sz="2000" dirty="0"/>
          </a:p>
          <a:p>
            <a:pPr marL="0" indent="0">
              <a:buNone/>
            </a:pPr>
            <a:endParaRPr lang="nl-BE" sz="2000" dirty="0"/>
          </a:p>
          <a:p>
            <a:endParaRPr lang="nl-BE" dirty="0"/>
          </a:p>
        </p:txBody>
      </p:sp>
    </p:spTree>
    <p:extLst>
      <p:ext uri="{BB962C8B-B14F-4D97-AF65-F5344CB8AC3E}">
        <p14:creationId xmlns:p14="http://schemas.microsoft.com/office/powerpoint/2010/main" val="4077739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1128265-1ACD-4680-88F5-E280CD025966}"/>
              </a:ext>
            </a:extLst>
          </p:cNvPr>
          <p:cNvSpPr>
            <a:spLocks noGrp="1"/>
          </p:cNvSpPr>
          <p:nvPr>
            <p:ph type="title"/>
          </p:nvPr>
        </p:nvSpPr>
        <p:spPr>
          <a:xfrm>
            <a:off x="839788" y="457200"/>
            <a:ext cx="3932237" cy="741680"/>
          </a:xfrm>
        </p:spPr>
        <p:txBody>
          <a:bodyPr>
            <a:normAutofit fontScale="90000"/>
          </a:bodyPr>
          <a:lstStyle/>
          <a:p>
            <a:r>
              <a:rPr lang="nl-BE" dirty="0"/>
              <a:t>Door de ogen van…</a:t>
            </a:r>
          </a:p>
        </p:txBody>
      </p:sp>
      <p:pic>
        <p:nvPicPr>
          <p:cNvPr id="6" name="Tijdelijke aanduiding voor afbeelding 5">
            <a:extLst>
              <a:ext uri="{FF2B5EF4-FFF2-40B4-BE49-F238E27FC236}">
                <a16:creationId xmlns:a16="http://schemas.microsoft.com/office/drawing/2014/main" id="{185C3F9C-EC42-4C56-8EC6-7CE0AE5F4C52}"/>
              </a:ext>
            </a:extLst>
          </p:cNvPr>
          <p:cNvPicPr>
            <a:picLocks noGrp="1" noChangeAspect="1"/>
          </p:cNvPicPr>
          <p:nvPr>
            <p:ph type="pic" idx="1"/>
          </p:nvPr>
        </p:nvPicPr>
        <p:blipFill>
          <a:blip r:embed="rId2"/>
          <a:srcRect l="8008" r="8008"/>
          <a:stretch>
            <a:fillRect/>
          </a:stretch>
        </p:blipFill>
        <p:spPr>
          <a:prstGeom prst="rect">
            <a:avLst/>
          </a:prstGeom>
        </p:spPr>
      </p:pic>
      <p:sp>
        <p:nvSpPr>
          <p:cNvPr id="3" name="Tijdelijke aanduiding voor inhoud 2">
            <a:extLst>
              <a:ext uri="{FF2B5EF4-FFF2-40B4-BE49-F238E27FC236}">
                <a16:creationId xmlns:a16="http://schemas.microsoft.com/office/drawing/2014/main" id="{2F4098B5-8C34-45DE-9855-59F43F1169A1}"/>
              </a:ext>
            </a:extLst>
          </p:cNvPr>
          <p:cNvSpPr>
            <a:spLocks noGrp="1"/>
          </p:cNvSpPr>
          <p:nvPr>
            <p:ph type="body" sz="half" idx="2"/>
          </p:nvPr>
        </p:nvSpPr>
        <p:spPr/>
        <p:txBody>
          <a:bodyPr>
            <a:normAutofit/>
          </a:bodyPr>
          <a:lstStyle/>
          <a:p>
            <a:r>
              <a:rPr lang="nl-BE" sz="2000" dirty="0"/>
              <a:t>Wat zie je de leerkracht doen?</a:t>
            </a:r>
          </a:p>
          <a:p>
            <a:r>
              <a:rPr lang="nl-BE" sz="2000" dirty="0"/>
              <a:t>Wat spreekt je aan in de  acties die de leerkracht?  </a:t>
            </a:r>
          </a:p>
          <a:p>
            <a:endParaRPr lang="nl-BE" sz="2000" dirty="0"/>
          </a:p>
          <a:p>
            <a:r>
              <a:rPr lang="nl-BE" sz="2000" dirty="0"/>
              <a:t>Welk beeld heeft de leraar over onderwijs? Hoe kijkt zij naar kinderen? Wat is belangrijk voor de leerkracht? </a:t>
            </a:r>
            <a:endParaRPr lang="nl-BE" dirty="0"/>
          </a:p>
        </p:txBody>
      </p:sp>
    </p:spTree>
    <p:extLst>
      <p:ext uri="{BB962C8B-B14F-4D97-AF65-F5344CB8AC3E}">
        <p14:creationId xmlns:p14="http://schemas.microsoft.com/office/powerpoint/2010/main" val="2950704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1128265-1ACD-4680-88F5-E280CD025966}"/>
              </a:ext>
            </a:extLst>
          </p:cNvPr>
          <p:cNvSpPr>
            <a:spLocks noGrp="1"/>
          </p:cNvSpPr>
          <p:nvPr>
            <p:ph type="title"/>
          </p:nvPr>
        </p:nvSpPr>
        <p:spPr>
          <a:xfrm>
            <a:off x="839788" y="457200"/>
            <a:ext cx="3932237" cy="741680"/>
          </a:xfrm>
        </p:spPr>
        <p:txBody>
          <a:bodyPr>
            <a:normAutofit fontScale="90000"/>
          </a:bodyPr>
          <a:lstStyle/>
          <a:p>
            <a:r>
              <a:rPr lang="nl-BE" dirty="0"/>
              <a:t>Door de ogen van…</a:t>
            </a:r>
          </a:p>
        </p:txBody>
      </p:sp>
      <p:pic>
        <p:nvPicPr>
          <p:cNvPr id="6" name="Tijdelijke aanduiding voor afbeelding 5">
            <a:extLst>
              <a:ext uri="{FF2B5EF4-FFF2-40B4-BE49-F238E27FC236}">
                <a16:creationId xmlns:a16="http://schemas.microsoft.com/office/drawing/2014/main" id="{185C3F9C-EC42-4C56-8EC6-7CE0AE5F4C52}"/>
              </a:ext>
            </a:extLst>
          </p:cNvPr>
          <p:cNvPicPr>
            <a:picLocks noGrp="1" noChangeAspect="1"/>
          </p:cNvPicPr>
          <p:nvPr>
            <p:ph type="pic" idx="1"/>
          </p:nvPr>
        </p:nvPicPr>
        <p:blipFill>
          <a:blip r:embed="rId2"/>
          <a:srcRect l="8008" r="8008"/>
          <a:stretch>
            <a:fillRect/>
          </a:stretch>
        </p:blipFill>
        <p:spPr>
          <a:prstGeom prst="rect">
            <a:avLst/>
          </a:prstGeom>
        </p:spPr>
      </p:pic>
      <p:sp>
        <p:nvSpPr>
          <p:cNvPr id="3" name="Tijdelijke aanduiding voor inhoud 2">
            <a:extLst>
              <a:ext uri="{FF2B5EF4-FFF2-40B4-BE49-F238E27FC236}">
                <a16:creationId xmlns:a16="http://schemas.microsoft.com/office/drawing/2014/main" id="{2F4098B5-8C34-45DE-9855-59F43F1169A1}"/>
              </a:ext>
            </a:extLst>
          </p:cNvPr>
          <p:cNvSpPr>
            <a:spLocks noGrp="1"/>
          </p:cNvSpPr>
          <p:nvPr>
            <p:ph type="body" sz="half" idx="2"/>
          </p:nvPr>
        </p:nvSpPr>
        <p:spPr/>
        <p:txBody>
          <a:bodyPr>
            <a:normAutofit/>
          </a:bodyPr>
          <a:lstStyle/>
          <a:p>
            <a:r>
              <a:rPr lang="nl-BE" sz="2000" dirty="0"/>
              <a:t>Wat zie je de ouders doen?  Welke vragen en twijfels hebben de ouders? Is dat voor beide ouders hetzelfde? </a:t>
            </a:r>
          </a:p>
          <a:p>
            <a:endParaRPr lang="nl-BE" sz="2000" dirty="0"/>
          </a:p>
          <a:p>
            <a:r>
              <a:rPr lang="nl-BE" sz="2000" dirty="0"/>
              <a:t>Welk beeld hebben de ouders over onderwijs?  Wat wensen zij voor Rosie? </a:t>
            </a:r>
            <a:endParaRPr lang="nl-BE" dirty="0"/>
          </a:p>
        </p:txBody>
      </p:sp>
    </p:spTree>
    <p:extLst>
      <p:ext uri="{BB962C8B-B14F-4D97-AF65-F5344CB8AC3E}">
        <p14:creationId xmlns:p14="http://schemas.microsoft.com/office/powerpoint/2010/main" val="110100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1128265-1ACD-4680-88F5-E280CD025966}"/>
              </a:ext>
            </a:extLst>
          </p:cNvPr>
          <p:cNvSpPr>
            <a:spLocks noGrp="1"/>
          </p:cNvSpPr>
          <p:nvPr>
            <p:ph type="title"/>
          </p:nvPr>
        </p:nvSpPr>
        <p:spPr>
          <a:xfrm>
            <a:off x="839788" y="457200"/>
            <a:ext cx="3932237" cy="741680"/>
          </a:xfrm>
        </p:spPr>
        <p:txBody>
          <a:bodyPr>
            <a:normAutofit fontScale="90000"/>
          </a:bodyPr>
          <a:lstStyle/>
          <a:p>
            <a:r>
              <a:rPr lang="nl-BE" dirty="0"/>
              <a:t>De context van Rosie</a:t>
            </a:r>
          </a:p>
        </p:txBody>
      </p:sp>
      <p:pic>
        <p:nvPicPr>
          <p:cNvPr id="6" name="Tijdelijke aanduiding voor afbeelding 5">
            <a:extLst>
              <a:ext uri="{FF2B5EF4-FFF2-40B4-BE49-F238E27FC236}">
                <a16:creationId xmlns:a16="http://schemas.microsoft.com/office/drawing/2014/main" id="{185C3F9C-EC42-4C56-8EC6-7CE0AE5F4C52}"/>
              </a:ext>
            </a:extLst>
          </p:cNvPr>
          <p:cNvPicPr>
            <a:picLocks noGrp="1" noChangeAspect="1"/>
          </p:cNvPicPr>
          <p:nvPr>
            <p:ph type="pic" idx="1"/>
          </p:nvPr>
        </p:nvPicPr>
        <p:blipFill>
          <a:blip r:embed="rId2"/>
          <a:srcRect l="8008" r="8008"/>
          <a:stretch>
            <a:fillRect/>
          </a:stretch>
        </p:blipFill>
        <p:spPr>
          <a:prstGeom prst="rect">
            <a:avLst/>
          </a:prstGeom>
        </p:spPr>
      </p:pic>
      <p:sp>
        <p:nvSpPr>
          <p:cNvPr id="3" name="Tijdelijke aanduiding voor inhoud 2">
            <a:extLst>
              <a:ext uri="{FF2B5EF4-FFF2-40B4-BE49-F238E27FC236}">
                <a16:creationId xmlns:a16="http://schemas.microsoft.com/office/drawing/2014/main" id="{2F4098B5-8C34-45DE-9855-59F43F1169A1}"/>
              </a:ext>
            </a:extLst>
          </p:cNvPr>
          <p:cNvSpPr>
            <a:spLocks noGrp="1"/>
          </p:cNvSpPr>
          <p:nvPr>
            <p:ph type="body" sz="half" idx="2"/>
          </p:nvPr>
        </p:nvSpPr>
        <p:spPr/>
        <p:txBody>
          <a:bodyPr>
            <a:normAutofit/>
          </a:bodyPr>
          <a:lstStyle/>
          <a:p>
            <a:r>
              <a:rPr lang="nl-BE" sz="2000" dirty="0"/>
              <a:t>Wat vind je krachtig in Rosie haar situatie?  </a:t>
            </a:r>
          </a:p>
          <a:p>
            <a:r>
              <a:rPr lang="nl-BE" sz="2000" dirty="0"/>
              <a:t>Waar zie je nog kansen om Rosie te laten participeren? </a:t>
            </a:r>
          </a:p>
          <a:p>
            <a:endParaRPr lang="nl-BE" dirty="0"/>
          </a:p>
        </p:txBody>
      </p:sp>
    </p:spTree>
    <p:extLst>
      <p:ext uri="{BB962C8B-B14F-4D97-AF65-F5344CB8AC3E}">
        <p14:creationId xmlns:p14="http://schemas.microsoft.com/office/powerpoint/2010/main" val="115304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Inclusie vraagt actie !</a:t>
            </a:r>
            <a:br>
              <a:rPr lang="nl-BE" dirty="0"/>
            </a:br>
            <a:endParaRPr lang="nl-BE" dirty="0"/>
          </a:p>
        </p:txBody>
      </p:sp>
      <p:sp>
        <p:nvSpPr>
          <p:cNvPr id="3" name="Tijdelijke aanduiding voor inhoud 2"/>
          <p:cNvSpPr>
            <a:spLocks noGrp="1"/>
          </p:cNvSpPr>
          <p:nvPr>
            <p:ph idx="1"/>
          </p:nvPr>
        </p:nvSpPr>
        <p:spPr/>
        <p:txBody>
          <a:bodyPr>
            <a:normAutofit/>
          </a:bodyPr>
          <a:lstStyle/>
          <a:p>
            <a:r>
              <a:rPr lang="nl-BE" dirty="0"/>
              <a:t>Wat zijn mogelijke acties die jij als onderwijsprofessional (leerkracht of ondersteuner) kan doen om er mee voor te zorgen dat Rosie kan  participeren in de klas en bij de klasgroep hoort?</a:t>
            </a:r>
          </a:p>
          <a:p>
            <a:pPr marL="0" indent="0">
              <a:buNone/>
            </a:pPr>
            <a:endParaRPr lang="nl-BE" dirty="0"/>
          </a:p>
        </p:txBody>
      </p:sp>
    </p:spTree>
    <p:extLst>
      <p:ext uri="{BB962C8B-B14F-4D97-AF65-F5344CB8AC3E}">
        <p14:creationId xmlns:p14="http://schemas.microsoft.com/office/powerpoint/2010/main" val="3058243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1128265-1ACD-4680-88F5-E280CD025966}"/>
              </a:ext>
            </a:extLst>
          </p:cNvPr>
          <p:cNvSpPr>
            <a:spLocks noGrp="1"/>
          </p:cNvSpPr>
          <p:nvPr>
            <p:ph type="title"/>
          </p:nvPr>
        </p:nvSpPr>
        <p:spPr>
          <a:xfrm>
            <a:off x="839788" y="457200"/>
            <a:ext cx="3932237" cy="741680"/>
          </a:xfrm>
        </p:spPr>
        <p:txBody>
          <a:bodyPr>
            <a:normAutofit fontScale="90000"/>
          </a:bodyPr>
          <a:lstStyle/>
          <a:p>
            <a:r>
              <a:rPr lang="nl-BE" dirty="0"/>
              <a:t>Door de ogen van Sami</a:t>
            </a:r>
          </a:p>
        </p:txBody>
      </p:sp>
      <p:pic>
        <p:nvPicPr>
          <p:cNvPr id="7" name="Tijdelijke aanduiding voor afbeelding 6">
            <a:extLst>
              <a:ext uri="{FF2B5EF4-FFF2-40B4-BE49-F238E27FC236}">
                <a16:creationId xmlns:a16="http://schemas.microsoft.com/office/drawing/2014/main" id="{BA44E73A-25E5-49DC-85E2-304362191F3A}"/>
              </a:ext>
            </a:extLst>
          </p:cNvPr>
          <p:cNvPicPr>
            <a:picLocks noGrp="1" noChangeAspect="1"/>
          </p:cNvPicPr>
          <p:nvPr>
            <p:ph type="pic" idx="1"/>
          </p:nvPr>
        </p:nvPicPr>
        <p:blipFill>
          <a:blip r:embed="rId2"/>
          <a:srcRect l="6881" r="6881"/>
          <a:stretch>
            <a:fillRect/>
          </a:stretch>
        </p:blipFill>
        <p:spPr>
          <a:prstGeom prst="rect">
            <a:avLst/>
          </a:prstGeom>
        </p:spPr>
      </p:pic>
      <p:sp>
        <p:nvSpPr>
          <p:cNvPr id="3" name="Tijdelijke aanduiding voor inhoud 2">
            <a:extLst>
              <a:ext uri="{FF2B5EF4-FFF2-40B4-BE49-F238E27FC236}">
                <a16:creationId xmlns:a16="http://schemas.microsoft.com/office/drawing/2014/main" id="{2F4098B5-8C34-45DE-9855-59F43F1169A1}"/>
              </a:ext>
            </a:extLst>
          </p:cNvPr>
          <p:cNvSpPr>
            <a:spLocks noGrp="1"/>
          </p:cNvSpPr>
          <p:nvPr>
            <p:ph type="body" sz="half" idx="2"/>
          </p:nvPr>
        </p:nvSpPr>
        <p:spPr/>
        <p:txBody>
          <a:bodyPr/>
          <a:lstStyle/>
          <a:p>
            <a:r>
              <a:rPr lang="nl-BE" dirty="0"/>
              <a:t>Wat zie je Sami doen?</a:t>
            </a:r>
          </a:p>
          <a:p>
            <a:endParaRPr lang="nl-BE" dirty="0"/>
          </a:p>
          <a:p>
            <a:r>
              <a:rPr lang="nl-BE" dirty="0"/>
              <a:t>Hoe kijkt Sami naar zijn leerkracht/ klasgenoten? Wat betekent de leerkracht/ de klasgenoten voor Sami? </a:t>
            </a:r>
          </a:p>
          <a:p>
            <a:endParaRPr lang="nl-BE" dirty="0"/>
          </a:p>
        </p:txBody>
      </p:sp>
    </p:spTree>
    <p:extLst>
      <p:ext uri="{BB962C8B-B14F-4D97-AF65-F5344CB8AC3E}">
        <p14:creationId xmlns:p14="http://schemas.microsoft.com/office/powerpoint/2010/main" val="2507041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1128265-1ACD-4680-88F5-E280CD025966}"/>
              </a:ext>
            </a:extLst>
          </p:cNvPr>
          <p:cNvSpPr>
            <a:spLocks noGrp="1"/>
          </p:cNvSpPr>
          <p:nvPr>
            <p:ph type="title"/>
          </p:nvPr>
        </p:nvSpPr>
        <p:spPr>
          <a:xfrm>
            <a:off x="839788" y="457200"/>
            <a:ext cx="3932237" cy="741680"/>
          </a:xfrm>
        </p:spPr>
        <p:txBody>
          <a:bodyPr>
            <a:normAutofit fontScale="90000"/>
          </a:bodyPr>
          <a:lstStyle/>
          <a:p>
            <a:r>
              <a:rPr lang="nl-BE" dirty="0"/>
              <a:t>Door de ogen van… </a:t>
            </a:r>
          </a:p>
        </p:txBody>
      </p:sp>
      <p:pic>
        <p:nvPicPr>
          <p:cNvPr id="7" name="Tijdelijke aanduiding voor afbeelding 6">
            <a:extLst>
              <a:ext uri="{FF2B5EF4-FFF2-40B4-BE49-F238E27FC236}">
                <a16:creationId xmlns:a16="http://schemas.microsoft.com/office/drawing/2014/main" id="{BA44E73A-25E5-49DC-85E2-304362191F3A}"/>
              </a:ext>
            </a:extLst>
          </p:cNvPr>
          <p:cNvPicPr>
            <a:picLocks noGrp="1" noChangeAspect="1"/>
          </p:cNvPicPr>
          <p:nvPr>
            <p:ph type="pic" idx="1"/>
          </p:nvPr>
        </p:nvPicPr>
        <p:blipFill>
          <a:blip r:embed="rId2"/>
          <a:srcRect l="6881" r="6881"/>
          <a:stretch>
            <a:fillRect/>
          </a:stretch>
        </p:blipFill>
        <p:spPr>
          <a:prstGeom prst="rect">
            <a:avLst/>
          </a:prstGeom>
        </p:spPr>
      </p:pic>
      <p:sp>
        <p:nvSpPr>
          <p:cNvPr id="3" name="Tijdelijke aanduiding voor inhoud 2">
            <a:extLst>
              <a:ext uri="{FF2B5EF4-FFF2-40B4-BE49-F238E27FC236}">
                <a16:creationId xmlns:a16="http://schemas.microsoft.com/office/drawing/2014/main" id="{2F4098B5-8C34-45DE-9855-59F43F1169A1}"/>
              </a:ext>
            </a:extLst>
          </p:cNvPr>
          <p:cNvSpPr>
            <a:spLocks noGrp="1"/>
          </p:cNvSpPr>
          <p:nvPr>
            <p:ph type="body" sz="half" idx="2"/>
          </p:nvPr>
        </p:nvSpPr>
        <p:spPr/>
        <p:txBody>
          <a:bodyPr/>
          <a:lstStyle/>
          <a:p>
            <a:r>
              <a:rPr lang="nl-BE" dirty="0"/>
              <a:t>Wat zie je de leerkracht doen? Wat spreekt je aan in de  acties die de leerkracht?  </a:t>
            </a:r>
          </a:p>
          <a:p>
            <a:endParaRPr lang="nl-BE" dirty="0"/>
          </a:p>
          <a:p>
            <a:endParaRPr lang="nl-BE" dirty="0"/>
          </a:p>
          <a:p>
            <a:r>
              <a:rPr lang="nl-BE" dirty="0"/>
              <a:t>Welk beeld heeft de leraar over onderwijs? </a:t>
            </a:r>
          </a:p>
          <a:p>
            <a:endParaRPr lang="nl-BE" dirty="0"/>
          </a:p>
        </p:txBody>
      </p:sp>
    </p:spTree>
    <p:extLst>
      <p:ext uri="{BB962C8B-B14F-4D97-AF65-F5344CB8AC3E}">
        <p14:creationId xmlns:p14="http://schemas.microsoft.com/office/powerpoint/2010/main" val="873655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1128265-1ACD-4680-88F5-E280CD025966}"/>
              </a:ext>
            </a:extLst>
          </p:cNvPr>
          <p:cNvSpPr>
            <a:spLocks noGrp="1"/>
          </p:cNvSpPr>
          <p:nvPr>
            <p:ph type="title"/>
          </p:nvPr>
        </p:nvSpPr>
        <p:spPr>
          <a:xfrm>
            <a:off x="839788" y="457200"/>
            <a:ext cx="3932237" cy="741680"/>
          </a:xfrm>
        </p:spPr>
        <p:txBody>
          <a:bodyPr>
            <a:normAutofit fontScale="90000"/>
          </a:bodyPr>
          <a:lstStyle/>
          <a:p>
            <a:r>
              <a:rPr lang="nl-BE" dirty="0"/>
              <a:t>Door de ogen van… </a:t>
            </a:r>
          </a:p>
        </p:txBody>
      </p:sp>
      <p:pic>
        <p:nvPicPr>
          <p:cNvPr id="7" name="Tijdelijke aanduiding voor afbeelding 6">
            <a:extLst>
              <a:ext uri="{FF2B5EF4-FFF2-40B4-BE49-F238E27FC236}">
                <a16:creationId xmlns:a16="http://schemas.microsoft.com/office/drawing/2014/main" id="{BA44E73A-25E5-49DC-85E2-304362191F3A}"/>
              </a:ext>
            </a:extLst>
          </p:cNvPr>
          <p:cNvPicPr>
            <a:picLocks noGrp="1" noChangeAspect="1"/>
          </p:cNvPicPr>
          <p:nvPr>
            <p:ph type="pic" idx="1"/>
          </p:nvPr>
        </p:nvPicPr>
        <p:blipFill>
          <a:blip r:embed="rId2"/>
          <a:srcRect l="6881" r="6881"/>
          <a:stretch>
            <a:fillRect/>
          </a:stretch>
        </p:blipFill>
        <p:spPr>
          <a:prstGeom prst="rect">
            <a:avLst/>
          </a:prstGeom>
        </p:spPr>
      </p:pic>
      <p:sp>
        <p:nvSpPr>
          <p:cNvPr id="3" name="Tijdelijke aanduiding voor inhoud 2">
            <a:extLst>
              <a:ext uri="{FF2B5EF4-FFF2-40B4-BE49-F238E27FC236}">
                <a16:creationId xmlns:a16="http://schemas.microsoft.com/office/drawing/2014/main" id="{2F4098B5-8C34-45DE-9855-59F43F1169A1}"/>
              </a:ext>
            </a:extLst>
          </p:cNvPr>
          <p:cNvSpPr>
            <a:spLocks noGrp="1"/>
          </p:cNvSpPr>
          <p:nvPr>
            <p:ph type="body" sz="half" idx="2"/>
          </p:nvPr>
        </p:nvSpPr>
        <p:spPr/>
        <p:txBody>
          <a:bodyPr/>
          <a:lstStyle/>
          <a:p>
            <a:r>
              <a:rPr lang="nl-BE" dirty="0"/>
              <a:t> </a:t>
            </a:r>
          </a:p>
          <a:p>
            <a:r>
              <a:rPr lang="nl-BE" dirty="0"/>
              <a:t>Wat zie je de ouders doen? </a:t>
            </a:r>
          </a:p>
          <a:p>
            <a:endParaRPr lang="nl-BE" dirty="0"/>
          </a:p>
          <a:p>
            <a:r>
              <a:rPr lang="nl-BE" dirty="0"/>
              <a:t>Welk zou de ouder graag wensen? </a:t>
            </a:r>
          </a:p>
          <a:p>
            <a:endParaRPr lang="nl-BE" dirty="0"/>
          </a:p>
        </p:txBody>
      </p:sp>
    </p:spTree>
    <p:extLst>
      <p:ext uri="{BB962C8B-B14F-4D97-AF65-F5344CB8AC3E}">
        <p14:creationId xmlns:p14="http://schemas.microsoft.com/office/powerpoint/2010/main" val="839564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1128265-1ACD-4680-88F5-E280CD025966}"/>
              </a:ext>
            </a:extLst>
          </p:cNvPr>
          <p:cNvSpPr>
            <a:spLocks noGrp="1"/>
          </p:cNvSpPr>
          <p:nvPr>
            <p:ph type="title"/>
          </p:nvPr>
        </p:nvSpPr>
        <p:spPr>
          <a:xfrm>
            <a:off x="839788" y="457200"/>
            <a:ext cx="3932237" cy="741680"/>
          </a:xfrm>
        </p:spPr>
        <p:txBody>
          <a:bodyPr>
            <a:normAutofit fontScale="90000"/>
          </a:bodyPr>
          <a:lstStyle/>
          <a:p>
            <a:r>
              <a:rPr lang="nl-BE" dirty="0"/>
              <a:t>Door de context van Sami</a:t>
            </a:r>
          </a:p>
        </p:txBody>
      </p:sp>
      <p:pic>
        <p:nvPicPr>
          <p:cNvPr id="7" name="Tijdelijke aanduiding voor afbeelding 6">
            <a:extLst>
              <a:ext uri="{FF2B5EF4-FFF2-40B4-BE49-F238E27FC236}">
                <a16:creationId xmlns:a16="http://schemas.microsoft.com/office/drawing/2014/main" id="{BA44E73A-25E5-49DC-85E2-304362191F3A}"/>
              </a:ext>
            </a:extLst>
          </p:cNvPr>
          <p:cNvPicPr>
            <a:picLocks noGrp="1" noChangeAspect="1"/>
          </p:cNvPicPr>
          <p:nvPr>
            <p:ph type="pic" idx="1"/>
          </p:nvPr>
        </p:nvPicPr>
        <p:blipFill>
          <a:blip r:embed="rId3"/>
          <a:srcRect l="6881" r="6881"/>
          <a:stretch>
            <a:fillRect/>
          </a:stretch>
        </p:blipFill>
        <p:spPr>
          <a:prstGeom prst="rect">
            <a:avLst/>
          </a:prstGeom>
        </p:spPr>
      </p:pic>
      <p:sp>
        <p:nvSpPr>
          <p:cNvPr id="3" name="Tijdelijke aanduiding voor inhoud 2">
            <a:extLst>
              <a:ext uri="{FF2B5EF4-FFF2-40B4-BE49-F238E27FC236}">
                <a16:creationId xmlns:a16="http://schemas.microsoft.com/office/drawing/2014/main" id="{2F4098B5-8C34-45DE-9855-59F43F1169A1}"/>
              </a:ext>
            </a:extLst>
          </p:cNvPr>
          <p:cNvSpPr>
            <a:spLocks noGrp="1"/>
          </p:cNvSpPr>
          <p:nvPr>
            <p:ph type="body" sz="half" idx="2"/>
          </p:nvPr>
        </p:nvSpPr>
        <p:spPr/>
        <p:txBody>
          <a:bodyPr/>
          <a:lstStyle/>
          <a:p>
            <a:r>
              <a:rPr lang="nl-BE" dirty="0"/>
              <a:t>Wat vind je krachtig in Sami zijn context?  </a:t>
            </a:r>
          </a:p>
          <a:p>
            <a:r>
              <a:rPr lang="nl-BE" dirty="0"/>
              <a:t>Waar zie je nog kansen om Sami te laten participeren? </a:t>
            </a:r>
          </a:p>
          <a:p>
            <a:endParaRPr lang="nl-BE" dirty="0"/>
          </a:p>
        </p:txBody>
      </p:sp>
    </p:spTree>
    <p:extLst>
      <p:ext uri="{BB962C8B-B14F-4D97-AF65-F5344CB8AC3E}">
        <p14:creationId xmlns:p14="http://schemas.microsoft.com/office/powerpoint/2010/main" val="1326317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Inclusie vraagt actie !</a:t>
            </a:r>
            <a:br>
              <a:rPr lang="nl-BE" dirty="0"/>
            </a:br>
            <a:endParaRPr lang="nl-BE" dirty="0"/>
          </a:p>
        </p:txBody>
      </p:sp>
      <p:sp>
        <p:nvSpPr>
          <p:cNvPr id="3" name="Tijdelijke aanduiding voor inhoud 2"/>
          <p:cNvSpPr>
            <a:spLocks noGrp="1"/>
          </p:cNvSpPr>
          <p:nvPr>
            <p:ph idx="1"/>
          </p:nvPr>
        </p:nvSpPr>
        <p:spPr/>
        <p:txBody>
          <a:bodyPr>
            <a:normAutofit/>
          </a:bodyPr>
          <a:lstStyle/>
          <a:p>
            <a:r>
              <a:rPr lang="nl-BE" dirty="0"/>
              <a:t>Wat zijn mogelijke acties die jij als onderwijsprofessional (leerkracht of ondersteuner) kan doen om er mee voor te zorgen dat Sami kan participeren in de klas en bij de klasgroep hoort?</a:t>
            </a:r>
          </a:p>
          <a:p>
            <a:pPr marL="0" indent="0">
              <a:buNone/>
            </a:pPr>
            <a:endParaRPr lang="nl-BE" dirty="0"/>
          </a:p>
        </p:txBody>
      </p:sp>
    </p:spTree>
    <p:extLst>
      <p:ext uri="{BB962C8B-B14F-4D97-AF65-F5344CB8AC3E}">
        <p14:creationId xmlns:p14="http://schemas.microsoft.com/office/powerpoint/2010/main" val="2071866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a:solidFill>
                  <a:schemeClr val="tx1"/>
                </a:solidFill>
              </a:rPr>
              <a:t>Inhoud </a:t>
            </a:r>
            <a:endParaRPr lang="nl-NL" sz="4100" dirty="0">
              <a:solidFill>
                <a:schemeClr val="tx1"/>
              </a:solidFill>
              <a:latin typeface="Poiret One" charset="0"/>
              <a:ea typeface="Poiret One" charset="0"/>
              <a:cs typeface="Poiret One" charset="0"/>
            </a:endParaRPr>
          </a:p>
        </p:txBody>
      </p:sp>
      <p:sp>
        <p:nvSpPr>
          <p:cNvPr id="3" name="Tijdelijke aanduiding voor inhoud 2"/>
          <p:cNvSpPr>
            <a:spLocks noGrp="1"/>
          </p:cNvSpPr>
          <p:nvPr>
            <p:ph sz="half" idx="1"/>
          </p:nvPr>
        </p:nvSpPr>
        <p:spPr/>
        <p:txBody>
          <a:bodyPr>
            <a:normAutofit/>
          </a:bodyPr>
          <a:lstStyle/>
          <a:p>
            <a:pPr marL="342900" indent="-342900">
              <a:buFont typeface="+mj-lt"/>
              <a:buAutoNum type="arabicPeriod"/>
            </a:pPr>
            <a:endParaRPr lang="nl-NL" sz="1800" dirty="0">
              <a:solidFill>
                <a:schemeClr val="tx1"/>
              </a:solidFill>
            </a:endParaRPr>
          </a:p>
          <a:p>
            <a:pPr marL="800100" lvl="1" indent="-342900">
              <a:lnSpc>
                <a:spcPct val="100000"/>
              </a:lnSpc>
              <a:buFont typeface="+mj-lt"/>
              <a:buAutoNum type="arabicPeriod"/>
            </a:pPr>
            <a:r>
              <a:rPr lang="nl-NL" sz="3200" dirty="0">
                <a:solidFill>
                  <a:schemeClr val="tx1"/>
                </a:solidFill>
              </a:rPr>
              <a:t>Leerlingen en ouders in ons blikveld</a:t>
            </a:r>
          </a:p>
          <a:p>
            <a:pPr marL="800100" lvl="1" indent="-342900">
              <a:lnSpc>
                <a:spcPct val="100000"/>
              </a:lnSpc>
              <a:buFont typeface="+mj-lt"/>
              <a:buAutoNum type="arabicPeriod"/>
            </a:pPr>
            <a:r>
              <a:rPr lang="nl-NL" sz="3200" dirty="0">
                <a:solidFill>
                  <a:schemeClr val="tx1"/>
                </a:solidFill>
              </a:rPr>
              <a:t>Inclusief: de stem van leerlingen en ouders</a:t>
            </a:r>
          </a:p>
          <a:p>
            <a:pPr marL="800100" lvl="1" indent="-342900">
              <a:lnSpc>
                <a:spcPct val="100000"/>
              </a:lnSpc>
              <a:buFont typeface="+mj-lt"/>
              <a:buAutoNum type="arabicPeriod"/>
            </a:pPr>
            <a:r>
              <a:rPr lang="nl-NL" sz="3200" dirty="0">
                <a:solidFill>
                  <a:schemeClr val="tx1"/>
                </a:solidFill>
              </a:rPr>
              <a:t>Op de trampoline: samen de hoogte in</a:t>
            </a:r>
          </a:p>
          <a:p>
            <a:pPr marL="342900" indent="-342900">
              <a:buFont typeface="+mj-lt"/>
              <a:buAutoNum type="arabicPeriod"/>
            </a:pPr>
            <a:endParaRPr lang="nl-NL" sz="2400" dirty="0">
              <a:solidFill>
                <a:schemeClr val="tx1"/>
              </a:solidFill>
            </a:endParaRPr>
          </a:p>
          <a:p>
            <a:pPr marL="342900" indent="-342900">
              <a:buFont typeface="+mj-lt"/>
              <a:buAutoNum type="arabicPeriod"/>
            </a:pPr>
            <a:endParaRPr lang="nl-NL" sz="2400" dirty="0">
              <a:solidFill>
                <a:schemeClr val="tx1"/>
              </a:solidFill>
            </a:endParaRPr>
          </a:p>
          <a:p>
            <a:pPr marL="800100" lvl="1" indent="-342900">
              <a:buFont typeface="+mj-lt"/>
              <a:buAutoNum type="arabicPeriod"/>
            </a:pPr>
            <a:endParaRPr lang="nl-NL" sz="1400" dirty="0">
              <a:solidFill>
                <a:schemeClr val="tx1"/>
              </a:solidFill>
            </a:endParaRPr>
          </a:p>
          <a:p>
            <a:pPr marL="800100" lvl="1" indent="-342900">
              <a:buFont typeface="+mj-lt"/>
              <a:buAutoNum type="arabicPeriod"/>
            </a:pPr>
            <a:endParaRPr lang="nl-NL" sz="1400" dirty="0">
              <a:solidFill>
                <a:schemeClr val="tx1"/>
              </a:solidFill>
            </a:endParaRPr>
          </a:p>
          <a:p>
            <a:pPr lvl="1"/>
            <a:endParaRPr lang="nl-NL" sz="1800" dirty="0">
              <a:solidFill>
                <a:schemeClr val="tx1"/>
              </a:solidFill>
              <a:latin typeface="+mj-lt"/>
            </a:endParaRPr>
          </a:p>
        </p:txBody>
      </p:sp>
      <p:pic>
        <p:nvPicPr>
          <p:cNvPr id="7" name="Afbeelding 6"/>
          <p:cNvPicPr/>
          <p:nvPr/>
        </p:nvPicPr>
        <p:blipFill rotWithShape="1">
          <a:blip r:embed="rId3">
            <a:extLst>
              <a:ext uri="{28A0092B-C50C-407E-A947-70E740481C1C}">
                <a14:useLocalDpi xmlns:a14="http://schemas.microsoft.com/office/drawing/2010/main" val="0"/>
              </a:ext>
            </a:extLst>
          </a:blip>
          <a:srcRect l="16521" r="879"/>
          <a:stretch/>
        </p:blipFill>
        <p:spPr>
          <a:xfrm>
            <a:off x="6532795" y="1478657"/>
            <a:ext cx="5203066" cy="4983102"/>
          </a:xfrm>
          <a:prstGeom prst="rect">
            <a:avLst/>
          </a:prstGeom>
          <a:effectLst/>
        </p:spPr>
      </p:pic>
    </p:spTree>
    <p:extLst>
      <p:ext uri="{BB962C8B-B14F-4D97-AF65-F5344CB8AC3E}">
        <p14:creationId xmlns:p14="http://schemas.microsoft.com/office/powerpoint/2010/main" val="593256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1128265-1ACD-4680-88F5-E280CD025966}"/>
              </a:ext>
            </a:extLst>
          </p:cNvPr>
          <p:cNvSpPr>
            <a:spLocks noGrp="1"/>
          </p:cNvSpPr>
          <p:nvPr>
            <p:ph type="title"/>
          </p:nvPr>
        </p:nvSpPr>
        <p:spPr>
          <a:xfrm>
            <a:off x="839788" y="457200"/>
            <a:ext cx="3932237" cy="741680"/>
          </a:xfrm>
        </p:spPr>
        <p:txBody>
          <a:bodyPr>
            <a:normAutofit fontScale="90000"/>
          </a:bodyPr>
          <a:lstStyle/>
          <a:p>
            <a:r>
              <a:rPr lang="nl-BE" dirty="0"/>
              <a:t>Door de ogen van </a:t>
            </a:r>
            <a:r>
              <a:rPr lang="nl-BE" dirty="0" err="1"/>
              <a:t>Irakli</a:t>
            </a:r>
            <a:endParaRPr lang="nl-BE" dirty="0"/>
          </a:p>
        </p:txBody>
      </p:sp>
      <p:pic>
        <p:nvPicPr>
          <p:cNvPr id="8" name="Tijdelijke aanduiding voor inhoud 7">
            <a:extLst>
              <a:ext uri="{FF2B5EF4-FFF2-40B4-BE49-F238E27FC236}">
                <a16:creationId xmlns:a16="http://schemas.microsoft.com/office/drawing/2014/main" id="{8E8715FE-7872-4619-B522-C21CF670DD15}"/>
              </a:ext>
            </a:extLst>
          </p:cNvPr>
          <p:cNvPicPr>
            <a:picLocks noGrp="1" noChangeAspect="1"/>
          </p:cNvPicPr>
          <p:nvPr>
            <p:ph type="pic" idx="1"/>
          </p:nvPr>
        </p:nvPicPr>
        <p:blipFill>
          <a:blip r:embed="rId2"/>
          <a:srcRect l="12429" r="12429"/>
          <a:stretch>
            <a:fillRect/>
          </a:stretch>
        </p:blipFill>
        <p:spPr>
          <a:prstGeom prst="rect">
            <a:avLst/>
          </a:prstGeom>
        </p:spPr>
      </p:pic>
      <p:sp>
        <p:nvSpPr>
          <p:cNvPr id="3" name="Tijdelijke aanduiding voor inhoud 2">
            <a:extLst>
              <a:ext uri="{FF2B5EF4-FFF2-40B4-BE49-F238E27FC236}">
                <a16:creationId xmlns:a16="http://schemas.microsoft.com/office/drawing/2014/main" id="{2F4098B5-8C34-45DE-9855-59F43F1169A1}"/>
              </a:ext>
            </a:extLst>
          </p:cNvPr>
          <p:cNvSpPr>
            <a:spLocks noGrp="1"/>
          </p:cNvSpPr>
          <p:nvPr>
            <p:ph type="body" sz="half" idx="2"/>
          </p:nvPr>
        </p:nvSpPr>
        <p:spPr/>
        <p:txBody>
          <a:bodyPr/>
          <a:lstStyle/>
          <a:p>
            <a:r>
              <a:rPr lang="nl-BE" dirty="0"/>
              <a:t>Hoe ervaart </a:t>
            </a:r>
            <a:r>
              <a:rPr lang="nl-BE" dirty="0" err="1"/>
              <a:t>Irakli</a:t>
            </a:r>
            <a:r>
              <a:rPr lang="nl-BE" dirty="0"/>
              <a:t> zijn klas? Wat spreekt je aan in de  acties die de leerkracht?  </a:t>
            </a:r>
          </a:p>
          <a:p>
            <a:endParaRPr lang="nl-BE" dirty="0"/>
          </a:p>
          <a:p>
            <a:endParaRPr lang="nl-BE" dirty="0"/>
          </a:p>
          <a:p>
            <a:endParaRPr lang="nl-BE" dirty="0"/>
          </a:p>
          <a:p>
            <a:endParaRPr lang="nl-BE" dirty="0"/>
          </a:p>
          <a:p>
            <a:r>
              <a:rPr lang="nl-BE" dirty="0"/>
              <a:t>Wat vind je krachtig in </a:t>
            </a:r>
            <a:r>
              <a:rPr lang="nl-BE" dirty="0" err="1"/>
              <a:t>Irakli</a:t>
            </a:r>
            <a:r>
              <a:rPr lang="nl-BE" dirty="0"/>
              <a:t> zijn context?  </a:t>
            </a:r>
          </a:p>
          <a:p>
            <a:r>
              <a:rPr lang="nl-BE" dirty="0"/>
              <a:t>Waar zie je nog kansen om </a:t>
            </a:r>
            <a:r>
              <a:rPr lang="nl-BE" dirty="0" err="1"/>
              <a:t>Irakli</a:t>
            </a:r>
            <a:r>
              <a:rPr lang="nl-BE" dirty="0"/>
              <a:t> te laten participeren? </a:t>
            </a:r>
          </a:p>
          <a:p>
            <a:endParaRPr lang="nl-BE" dirty="0"/>
          </a:p>
        </p:txBody>
      </p:sp>
    </p:spTree>
    <p:extLst>
      <p:ext uri="{BB962C8B-B14F-4D97-AF65-F5344CB8AC3E}">
        <p14:creationId xmlns:p14="http://schemas.microsoft.com/office/powerpoint/2010/main" val="972837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1128265-1ACD-4680-88F5-E280CD025966}"/>
              </a:ext>
            </a:extLst>
          </p:cNvPr>
          <p:cNvSpPr>
            <a:spLocks noGrp="1"/>
          </p:cNvSpPr>
          <p:nvPr>
            <p:ph type="title"/>
          </p:nvPr>
        </p:nvSpPr>
        <p:spPr>
          <a:xfrm>
            <a:off x="839788" y="457200"/>
            <a:ext cx="3932237" cy="741680"/>
          </a:xfrm>
        </p:spPr>
        <p:txBody>
          <a:bodyPr>
            <a:normAutofit fontScale="90000"/>
          </a:bodyPr>
          <a:lstStyle/>
          <a:p>
            <a:r>
              <a:rPr lang="nl-BE" dirty="0"/>
              <a:t>Door de ogen van… </a:t>
            </a:r>
          </a:p>
        </p:txBody>
      </p:sp>
      <p:pic>
        <p:nvPicPr>
          <p:cNvPr id="7" name="Tijdelijke aanduiding voor afbeelding 6">
            <a:extLst>
              <a:ext uri="{FF2B5EF4-FFF2-40B4-BE49-F238E27FC236}">
                <a16:creationId xmlns:a16="http://schemas.microsoft.com/office/drawing/2014/main" id="{BA44E73A-25E5-49DC-85E2-304362191F3A}"/>
              </a:ext>
            </a:extLst>
          </p:cNvPr>
          <p:cNvPicPr>
            <a:picLocks noGrp="1" noChangeAspect="1"/>
          </p:cNvPicPr>
          <p:nvPr>
            <p:ph type="pic" idx="1"/>
          </p:nvPr>
        </p:nvPicPr>
        <p:blipFill>
          <a:blip r:embed="rId2"/>
          <a:srcRect l="6881" r="6881"/>
          <a:stretch>
            <a:fillRect/>
          </a:stretch>
        </p:blipFill>
        <p:spPr>
          <a:prstGeom prst="rect">
            <a:avLst/>
          </a:prstGeom>
        </p:spPr>
      </p:pic>
      <p:sp>
        <p:nvSpPr>
          <p:cNvPr id="3" name="Tijdelijke aanduiding voor inhoud 2">
            <a:extLst>
              <a:ext uri="{FF2B5EF4-FFF2-40B4-BE49-F238E27FC236}">
                <a16:creationId xmlns:a16="http://schemas.microsoft.com/office/drawing/2014/main" id="{2F4098B5-8C34-45DE-9855-59F43F1169A1}"/>
              </a:ext>
            </a:extLst>
          </p:cNvPr>
          <p:cNvSpPr>
            <a:spLocks noGrp="1"/>
          </p:cNvSpPr>
          <p:nvPr>
            <p:ph type="body" sz="half" idx="2"/>
          </p:nvPr>
        </p:nvSpPr>
        <p:spPr/>
        <p:txBody>
          <a:bodyPr/>
          <a:lstStyle/>
          <a:p>
            <a:r>
              <a:rPr lang="nl-BE" dirty="0"/>
              <a:t> </a:t>
            </a:r>
          </a:p>
          <a:p>
            <a:r>
              <a:rPr lang="nl-BE" dirty="0"/>
              <a:t>Wat zie je de ouders doen?  Welke vragen en twijfels hebben zij? </a:t>
            </a:r>
          </a:p>
          <a:p>
            <a:endParaRPr lang="nl-BE" dirty="0"/>
          </a:p>
          <a:p>
            <a:r>
              <a:rPr lang="nl-BE" dirty="0"/>
              <a:t>Welk beeld hebben de ouders over onderwijs? Wat wensen de ouders? </a:t>
            </a:r>
          </a:p>
          <a:p>
            <a:endParaRPr lang="nl-BE" dirty="0"/>
          </a:p>
          <a:p>
            <a:endParaRPr lang="nl-BE" dirty="0"/>
          </a:p>
        </p:txBody>
      </p:sp>
      <p:pic>
        <p:nvPicPr>
          <p:cNvPr id="5" name="Tijdelijke aanduiding voor inhoud 7">
            <a:extLst>
              <a:ext uri="{FF2B5EF4-FFF2-40B4-BE49-F238E27FC236}">
                <a16:creationId xmlns:a16="http://schemas.microsoft.com/office/drawing/2014/main" id="{AE3E592D-70D0-4F15-A25A-5F6D59D89C90}"/>
              </a:ext>
            </a:extLst>
          </p:cNvPr>
          <p:cNvPicPr>
            <a:picLocks noChangeAspect="1"/>
          </p:cNvPicPr>
          <p:nvPr/>
        </p:nvPicPr>
        <p:blipFill>
          <a:blip r:embed="rId3"/>
          <a:srcRect l="12429" r="12429"/>
          <a:stretch>
            <a:fillRect/>
          </a:stretch>
        </p:blipFill>
        <p:spPr>
          <a:xfrm>
            <a:off x="5180012" y="996950"/>
            <a:ext cx="6172200" cy="4873625"/>
          </a:xfrm>
          <a:prstGeom prst="rect">
            <a:avLst/>
          </a:prstGeom>
        </p:spPr>
      </p:pic>
    </p:spTree>
    <p:extLst>
      <p:ext uri="{BB962C8B-B14F-4D97-AF65-F5344CB8AC3E}">
        <p14:creationId xmlns:p14="http://schemas.microsoft.com/office/powerpoint/2010/main" val="961551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Inclusie vraagt actie !</a:t>
            </a:r>
            <a:br>
              <a:rPr lang="nl-BE" dirty="0"/>
            </a:br>
            <a:endParaRPr lang="nl-BE" dirty="0"/>
          </a:p>
        </p:txBody>
      </p:sp>
      <p:sp>
        <p:nvSpPr>
          <p:cNvPr id="3" name="Tijdelijke aanduiding voor inhoud 2"/>
          <p:cNvSpPr>
            <a:spLocks noGrp="1"/>
          </p:cNvSpPr>
          <p:nvPr>
            <p:ph idx="1"/>
          </p:nvPr>
        </p:nvSpPr>
        <p:spPr/>
        <p:txBody>
          <a:bodyPr>
            <a:normAutofit/>
          </a:bodyPr>
          <a:lstStyle/>
          <a:p>
            <a:r>
              <a:rPr lang="nl-BE" dirty="0"/>
              <a:t>Wat zijn mogelijke acties die jij als onderwijsprofessional (leerkracht of ondersteuner) kan doen om er mee voor te zorgen dat </a:t>
            </a:r>
            <a:r>
              <a:rPr lang="nl-BE" dirty="0" err="1"/>
              <a:t>Irakli</a:t>
            </a:r>
            <a:r>
              <a:rPr lang="nl-BE" dirty="0"/>
              <a:t> kan participeren in de klas en bij de klasgroep hoort?</a:t>
            </a:r>
          </a:p>
          <a:p>
            <a:pPr marL="0" indent="0">
              <a:buNone/>
            </a:pPr>
            <a:endParaRPr lang="nl-BE" dirty="0"/>
          </a:p>
        </p:txBody>
      </p:sp>
    </p:spTree>
    <p:extLst>
      <p:ext uri="{BB962C8B-B14F-4D97-AF65-F5344CB8AC3E}">
        <p14:creationId xmlns:p14="http://schemas.microsoft.com/office/powerpoint/2010/main" val="2164371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1128265-1ACD-4680-88F5-E280CD025966}"/>
              </a:ext>
            </a:extLst>
          </p:cNvPr>
          <p:cNvSpPr>
            <a:spLocks noGrp="1"/>
          </p:cNvSpPr>
          <p:nvPr>
            <p:ph type="title"/>
          </p:nvPr>
        </p:nvSpPr>
        <p:spPr>
          <a:xfrm>
            <a:off x="839788" y="457200"/>
            <a:ext cx="3932237" cy="741680"/>
          </a:xfrm>
        </p:spPr>
        <p:txBody>
          <a:bodyPr>
            <a:normAutofit fontScale="90000"/>
          </a:bodyPr>
          <a:lstStyle/>
          <a:p>
            <a:r>
              <a:rPr lang="nl-BE" dirty="0"/>
              <a:t>Door de ogen van Nathan</a:t>
            </a:r>
          </a:p>
        </p:txBody>
      </p:sp>
      <p:pic>
        <p:nvPicPr>
          <p:cNvPr id="7" name="Tijdelijke aanduiding voor inhoud 6">
            <a:extLst>
              <a:ext uri="{FF2B5EF4-FFF2-40B4-BE49-F238E27FC236}">
                <a16:creationId xmlns:a16="http://schemas.microsoft.com/office/drawing/2014/main" id="{9B844331-7699-4979-B5A8-74CCF8FA387C}"/>
              </a:ext>
            </a:extLst>
          </p:cNvPr>
          <p:cNvPicPr>
            <a:picLocks noGrp="1" noChangeAspect="1"/>
          </p:cNvPicPr>
          <p:nvPr>
            <p:ph type="pic" idx="1"/>
          </p:nvPr>
        </p:nvPicPr>
        <p:blipFill>
          <a:blip r:embed="rId2"/>
          <a:srcRect l="7562" r="7562"/>
          <a:stretch>
            <a:fillRect/>
          </a:stretch>
        </p:blipFill>
        <p:spPr>
          <a:prstGeom prst="rect">
            <a:avLst/>
          </a:prstGeom>
        </p:spPr>
      </p:pic>
      <p:sp>
        <p:nvSpPr>
          <p:cNvPr id="3" name="Tijdelijke aanduiding voor inhoud 2">
            <a:extLst>
              <a:ext uri="{FF2B5EF4-FFF2-40B4-BE49-F238E27FC236}">
                <a16:creationId xmlns:a16="http://schemas.microsoft.com/office/drawing/2014/main" id="{2F4098B5-8C34-45DE-9855-59F43F1169A1}"/>
              </a:ext>
            </a:extLst>
          </p:cNvPr>
          <p:cNvSpPr>
            <a:spLocks noGrp="1"/>
          </p:cNvSpPr>
          <p:nvPr>
            <p:ph type="body" sz="half" idx="2"/>
          </p:nvPr>
        </p:nvSpPr>
        <p:spPr/>
        <p:txBody>
          <a:bodyPr/>
          <a:lstStyle/>
          <a:p>
            <a:r>
              <a:rPr lang="nl-BE" dirty="0"/>
              <a:t>Wat zie je Nathan doen?</a:t>
            </a:r>
          </a:p>
          <a:p>
            <a:endParaRPr lang="nl-BE" dirty="0"/>
          </a:p>
          <a:p>
            <a:r>
              <a:rPr lang="nl-BE" dirty="0"/>
              <a:t>Hoe kijkt Nathan naar zijn leerkracht/ klasgenoten? Wat betekent de leerkracht/ de klasgenoten voor Nathan? </a:t>
            </a:r>
          </a:p>
          <a:p>
            <a:endParaRPr lang="nl-BE" dirty="0"/>
          </a:p>
        </p:txBody>
      </p:sp>
    </p:spTree>
    <p:extLst>
      <p:ext uri="{BB962C8B-B14F-4D97-AF65-F5344CB8AC3E}">
        <p14:creationId xmlns:p14="http://schemas.microsoft.com/office/powerpoint/2010/main" val="1489266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1128265-1ACD-4680-88F5-E280CD025966}"/>
              </a:ext>
            </a:extLst>
          </p:cNvPr>
          <p:cNvSpPr>
            <a:spLocks noGrp="1"/>
          </p:cNvSpPr>
          <p:nvPr>
            <p:ph type="title"/>
          </p:nvPr>
        </p:nvSpPr>
        <p:spPr>
          <a:xfrm>
            <a:off x="839788" y="457200"/>
            <a:ext cx="3932237" cy="741680"/>
          </a:xfrm>
        </p:spPr>
        <p:txBody>
          <a:bodyPr>
            <a:normAutofit fontScale="90000"/>
          </a:bodyPr>
          <a:lstStyle/>
          <a:p>
            <a:r>
              <a:rPr lang="nl-BE" dirty="0"/>
              <a:t>Door de ogen van… </a:t>
            </a:r>
          </a:p>
        </p:txBody>
      </p:sp>
      <p:pic>
        <p:nvPicPr>
          <p:cNvPr id="7" name="Tijdelijke aanduiding voor inhoud 6">
            <a:extLst>
              <a:ext uri="{FF2B5EF4-FFF2-40B4-BE49-F238E27FC236}">
                <a16:creationId xmlns:a16="http://schemas.microsoft.com/office/drawing/2014/main" id="{9B844331-7699-4979-B5A8-74CCF8FA387C}"/>
              </a:ext>
            </a:extLst>
          </p:cNvPr>
          <p:cNvPicPr>
            <a:picLocks noGrp="1" noChangeAspect="1"/>
          </p:cNvPicPr>
          <p:nvPr>
            <p:ph type="pic" idx="1"/>
          </p:nvPr>
        </p:nvPicPr>
        <p:blipFill>
          <a:blip r:embed="rId2"/>
          <a:srcRect l="7562" r="7562"/>
          <a:stretch>
            <a:fillRect/>
          </a:stretch>
        </p:blipFill>
        <p:spPr>
          <a:prstGeom prst="rect">
            <a:avLst/>
          </a:prstGeom>
        </p:spPr>
      </p:pic>
      <p:sp>
        <p:nvSpPr>
          <p:cNvPr id="3" name="Tijdelijke aanduiding voor inhoud 2">
            <a:extLst>
              <a:ext uri="{FF2B5EF4-FFF2-40B4-BE49-F238E27FC236}">
                <a16:creationId xmlns:a16="http://schemas.microsoft.com/office/drawing/2014/main" id="{2F4098B5-8C34-45DE-9855-59F43F1169A1}"/>
              </a:ext>
            </a:extLst>
          </p:cNvPr>
          <p:cNvSpPr>
            <a:spLocks noGrp="1"/>
          </p:cNvSpPr>
          <p:nvPr>
            <p:ph type="body" sz="half" idx="2"/>
          </p:nvPr>
        </p:nvSpPr>
        <p:spPr/>
        <p:txBody>
          <a:bodyPr/>
          <a:lstStyle/>
          <a:p>
            <a:r>
              <a:rPr lang="nl-BE" dirty="0"/>
              <a:t>Wat zie je de leerkracht doen? Wat spreekt je aan in de  acties die de leerkracht?  </a:t>
            </a:r>
          </a:p>
          <a:p>
            <a:endParaRPr lang="nl-BE" dirty="0"/>
          </a:p>
          <a:p>
            <a:endParaRPr lang="nl-BE" dirty="0"/>
          </a:p>
          <a:p>
            <a:r>
              <a:rPr lang="nl-BE" dirty="0"/>
              <a:t>Welk beeld heeft de leraar over onderwijs? </a:t>
            </a:r>
          </a:p>
          <a:p>
            <a:endParaRPr lang="nl-BE" dirty="0"/>
          </a:p>
        </p:txBody>
      </p:sp>
    </p:spTree>
    <p:extLst>
      <p:ext uri="{BB962C8B-B14F-4D97-AF65-F5344CB8AC3E}">
        <p14:creationId xmlns:p14="http://schemas.microsoft.com/office/powerpoint/2010/main" val="4056217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1128265-1ACD-4680-88F5-E280CD025966}"/>
              </a:ext>
            </a:extLst>
          </p:cNvPr>
          <p:cNvSpPr>
            <a:spLocks noGrp="1"/>
          </p:cNvSpPr>
          <p:nvPr>
            <p:ph type="title"/>
          </p:nvPr>
        </p:nvSpPr>
        <p:spPr>
          <a:xfrm>
            <a:off x="839788" y="457200"/>
            <a:ext cx="3932237" cy="741680"/>
          </a:xfrm>
        </p:spPr>
        <p:txBody>
          <a:bodyPr>
            <a:normAutofit fontScale="90000"/>
          </a:bodyPr>
          <a:lstStyle/>
          <a:p>
            <a:r>
              <a:rPr lang="nl-BE" dirty="0"/>
              <a:t>De context van Nathan</a:t>
            </a:r>
          </a:p>
        </p:txBody>
      </p:sp>
      <p:pic>
        <p:nvPicPr>
          <p:cNvPr id="7" name="Tijdelijke aanduiding voor inhoud 6">
            <a:extLst>
              <a:ext uri="{FF2B5EF4-FFF2-40B4-BE49-F238E27FC236}">
                <a16:creationId xmlns:a16="http://schemas.microsoft.com/office/drawing/2014/main" id="{9B844331-7699-4979-B5A8-74CCF8FA387C}"/>
              </a:ext>
            </a:extLst>
          </p:cNvPr>
          <p:cNvPicPr>
            <a:picLocks noGrp="1" noChangeAspect="1"/>
          </p:cNvPicPr>
          <p:nvPr>
            <p:ph type="pic" idx="1"/>
          </p:nvPr>
        </p:nvPicPr>
        <p:blipFill>
          <a:blip r:embed="rId2"/>
          <a:srcRect l="7562" r="7562"/>
          <a:stretch>
            <a:fillRect/>
          </a:stretch>
        </p:blipFill>
        <p:spPr>
          <a:prstGeom prst="rect">
            <a:avLst/>
          </a:prstGeom>
        </p:spPr>
      </p:pic>
      <p:sp>
        <p:nvSpPr>
          <p:cNvPr id="3" name="Tijdelijke aanduiding voor inhoud 2">
            <a:extLst>
              <a:ext uri="{FF2B5EF4-FFF2-40B4-BE49-F238E27FC236}">
                <a16:creationId xmlns:a16="http://schemas.microsoft.com/office/drawing/2014/main" id="{2F4098B5-8C34-45DE-9855-59F43F1169A1}"/>
              </a:ext>
            </a:extLst>
          </p:cNvPr>
          <p:cNvSpPr>
            <a:spLocks noGrp="1"/>
          </p:cNvSpPr>
          <p:nvPr>
            <p:ph type="body" sz="half" idx="2"/>
          </p:nvPr>
        </p:nvSpPr>
        <p:spPr/>
        <p:txBody>
          <a:bodyPr/>
          <a:lstStyle/>
          <a:p>
            <a:r>
              <a:rPr lang="nl-BE" dirty="0"/>
              <a:t>Wat vind je krachtig in Nathan zijn context?  </a:t>
            </a:r>
          </a:p>
          <a:p>
            <a:r>
              <a:rPr lang="nl-BE" dirty="0"/>
              <a:t>Waar zie je nog kansen om Nathan  te laten participeren? </a:t>
            </a:r>
          </a:p>
          <a:p>
            <a:endParaRPr lang="nl-BE" dirty="0"/>
          </a:p>
        </p:txBody>
      </p:sp>
    </p:spTree>
    <p:extLst>
      <p:ext uri="{BB962C8B-B14F-4D97-AF65-F5344CB8AC3E}">
        <p14:creationId xmlns:p14="http://schemas.microsoft.com/office/powerpoint/2010/main" val="2072312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3217" y="2737041"/>
            <a:ext cx="10905565" cy="1383918"/>
          </a:xfrm>
        </p:spPr>
        <p:txBody>
          <a:bodyPr>
            <a:normAutofit/>
          </a:bodyPr>
          <a:lstStyle/>
          <a:p>
            <a:r>
              <a:rPr lang="nl-NL" sz="3600" dirty="0">
                <a:solidFill>
                  <a:schemeClr val="tx1"/>
                </a:solidFill>
                <a:ea typeface="Poiret One" charset="0"/>
                <a:cs typeface="Poiret One" charset="0"/>
              </a:rPr>
              <a:t>Missing </a:t>
            </a:r>
            <a:r>
              <a:rPr lang="nl-NL" sz="3600" dirty="0" err="1">
                <a:solidFill>
                  <a:schemeClr val="tx1"/>
                </a:solidFill>
                <a:ea typeface="Poiret One" charset="0"/>
                <a:cs typeface="Poiret One" charset="0"/>
              </a:rPr>
              <a:t>Voices</a:t>
            </a:r>
            <a:endParaRPr lang="nl-NL" sz="3600" dirty="0">
              <a:solidFill>
                <a:schemeClr val="tx1"/>
              </a:solidFill>
              <a:ea typeface="Poiret One" charset="0"/>
              <a:cs typeface="Poiret One" charset="0"/>
            </a:endParaRPr>
          </a:p>
        </p:txBody>
      </p:sp>
      <p:sp>
        <p:nvSpPr>
          <p:cNvPr id="3" name="Tijdelijke aanduiding voor inhoud 2"/>
          <p:cNvSpPr>
            <a:spLocks noGrp="1"/>
          </p:cNvSpPr>
          <p:nvPr>
            <p:ph idx="1"/>
          </p:nvPr>
        </p:nvSpPr>
        <p:spPr>
          <a:xfrm>
            <a:off x="314960" y="2029584"/>
            <a:ext cx="5976021" cy="4351338"/>
          </a:xfrm>
        </p:spPr>
        <p:txBody>
          <a:bodyPr>
            <a:normAutofit/>
          </a:bodyPr>
          <a:lstStyle/>
          <a:p>
            <a:pPr marL="0" indent="0">
              <a:buNone/>
              <a:defRPr/>
            </a:pPr>
            <a:endParaRPr lang="nl-BE" dirty="0">
              <a:latin typeface="+mj-lt"/>
            </a:endParaRPr>
          </a:p>
          <a:p>
            <a:pPr marL="0" indent="0">
              <a:buNone/>
              <a:defRPr/>
            </a:pPr>
            <a:endParaRPr lang="nl-BE" dirty="0">
              <a:latin typeface="+mj-lt"/>
            </a:endParaRPr>
          </a:p>
          <a:p>
            <a:pPr marL="0" indent="0">
              <a:buNone/>
              <a:defRPr/>
            </a:pPr>
            <a:endParaRPr lang="nl-BE" dirty="0">
              <a:latin typeface="+mj-lt"/>
            </a:endParaRPr>
          </a:p>
          <a:p>
            <a:pPr marL="0" indent="0">
              <a:buNone/>
              <a:defRPr/>
            </a:pPr>
            <a:endParaRPr lang="nl-BE" dirty="0">
              <a:latin typeface="+mj-lt"/>
            </a:endParaRPr>
          </a:p>
          <a:p>
            <a:pPr marL="0" indent="0">
              <a:buNone/>
              <a:defRPr/>
            </a:pPr>
            <a:endParaRPr lang="nl-BE" dirty="0">
              <a:latin typeface="+mj-lt"/>
            </a:endParaRPr>
          </a:p>
        </p:txBody>
      </p:sp>
      <p:pic>
        <p:nvPicPr>
          <p:cNvPr id="6" name="Afbeelding 5"/>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07737" y="1077206"/>
            <a:ext cx="7578617" cy="5405133"/>
          </a:xfrm>
          <a:prstGeom prst="rect">
            <a:avLst/>
          </a:prstGeom>
          <a:noFill/>
          <a:ln>
            <a:noFill/>
          </a:ln>
        </p:spPr>
      </p:pic>
    </p:spTree>
    <p:extLst>
      <p:ext uri="{BB962C8B-B14F-4D97-AF65-F5344CB8AC3E}">
        <p14:creationId xmlns:p14="http://schemas.microsoft.com/office/powerpoint/2010/main" val="1914825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99A138-523C-4395-B0A7-9C03AAE34586}"/>
              </a:ext>
            </a:extLst>
          </p:cNvPr>
          <p:cNvSpPr>
            <a:spLocks noGrp="1"/>
          </p:cNvSpPr>
          <p:nvPr>
            <p:ph type="title"/>
          </p:nvPr>
        </p:nvSpPr>
        <p:spPr/>
        <p:txBody>
          <a:bodyPr/>
          <a:lstStyle/>
          <a:p>
            <a:r>
              <a:rPr lang="nl-BE" dirty="0"/>
              <a:t>Doelen</a:t>
            </a:r>
          </a:p>
        </p:txBody>
      </p:sp>
      <p:sp>
        <p:nvSpPr>
          <p:cNvPr id="3" name="Tijdelijke aanduiding voor inhoud 2">
            <a:extLst>
              <a:ext uri="{FF2B5EF4-FFF2-40B4-BE49-F238E27FC236}">
                <a16:creationId xmlns:a16="http://schemas.microsoft.com/office/drawing/2014/main" id="{21ED1E20-5554-4CB5-9BEF-8952BE2E509F}"/>
              </a:ext>
            </a:extLst>
          </p:cNvPr>
          <p:cNvSpPr>
            <a:spLocks noGrp="1"/>
          </p:cNvSpPr>
          <p:nvPr>
            <p:ph idx="1"/>
          </p:nvPr>
        </p:nvSpPr>
        <p:spPr/>
        <p:txBody>
          <a:bodyPr/>
          <a:lstStyle/>
          <a:p>
            <a:pPr lvl="0"/>
            <a:r>
              <a:rPr lang="nl-BE" dirty="0"/>
              <a:t>Je leeft je in </a:t>
            </a:r>
            <a:r>
              <a:rPr lang="nl-BE" dirty="0" err="1"/>
              <a:t>in</a:t>
            </a:r>
            <a:r>
              <a:rPr lang="nl-BE" dirty="0"/>
              <a:t> het perspectief van leerlingen en ouders op een inclusieve leeromgeving  en krijgt inzicht in hoe zij inclusie ervaren</a:t>
            </a:r>
          </a:p>
          <a:p>
            <a:pPr lvl="0"/>
            <a:r>
              <a:rPr lang="nl-BE" dirty="0"/>
              <a:t>Je verwoordt wat leerlingen en ouders nodig hebben om volwaardig te kunnen participeren in het klas- en schoolgebeuren. </a:t>
            </a:r>
          </a:p>
          <a:p>
            <a:pPr lvl="0"/>
            <a:r>
              <a:rPr lang="nl-BE" dirty="0"/>
              <a:t>Je bepaalt hoe je de stem van leerlingen en hun ouders kan benutten om je acties te verbreden en te verdiepen.</a:t>
            </a:r>
          </a:p>
          <a:p>
            <a:pPr marL="0" indent="0">
              <a:buNone/>
            </a:pPr>
            <a:endParaRPr lang="nl-BE" dirty="0"/>
          </a:p>
        </p:txBody>
      </p:sp>
    </p:spTree>
    <p:extLst>
      <p:ext uri="{BB962C8B-B14F-4D97-AF65-F5344CB8AC3E}">
        <p14:creationId xmlns:p14="http://schemas.microsoft.com/office/powerpoint/2010/main" val="723884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A5CBE18-A062-44FC-8989-024ABAE9C17A}"/>
              </a:ext>
            </a:extLst>
          </p:cNvPr>
          <p:cNvSpPr>
            <a:spLocks noGrp="1"/>
          </p:cNvSpPr>
          <p:nvPr>
            <p:ph type="title"/>
          </p:nvPr>
        </p:nvSpPr>
        <p:spPr/>
        <p:txBody>
          <a:bodyPr/>
          <a:lstStyle/>
          <a:p>
            <a:r>
              <a:rPr lang="nl-BE" dirty="0"/>
              <a:t>Ellen Vermeulen (regisseur)</a:t>
            </a:r>
          </a:p>
        </p:txBody>
      </p:sp>
      <p:sp>
        <p:nvSpPr>
          <p:cNvPr id="5" name="Tijdelijke aanduiding voor inhoud 4">
            <a:extLst>
              <a:ext uri="{FF2B5EF4-FFF2-40B4-BE49-F238E27FC236}">
                <a16:creationId xmlns:a16="http://schemas.microsoft.com/office/drawing/2014/main" id="{AB443D2D-3388-45B5-8CD0-D62D7A1839ED}"/>
              </a:ext>
            </a:extLst>
          </p:cNvPr>
          <p:cNvSpPr>
            <a:spLocks noGrp="1"/>
          </p:cNvSpPr>
          <p:nvPr>
            <p:ph idx="1"/>
          </p:nvPr>
        </p:nvSpPr>
        <p:spPr/>
        <p:txBody>
          <a:bodyPr>
            <a:normAutofit/>
          </a:bodyPr>
          <a:lstStyle/>
          <a:p>
            <a:pPr marL="0" indent="0">
              <a:buNone/>
            </a:pPr>
            <a:r>
              <a:rPr lang="nl-BE" sz="3600" i="1" dirty="0"/>
              <a:t>“Mijn voornaamste doel is om een film te maken die </a:t>
            </a:r>
            <a:r>
              <a:rPr lang="nl-BE" sz="3600" b="1" i="1" dirty="0"/>
              <a:t>dicht bij de kinderen blijft</a:t>
            </a:r>
            <a:r>
              <a:rPr lang="nl-BE" sz="3600" i="1" dirty="0"/>
              <a:t>, ik wil over de kinderen vertellen en zo dicht als mogelijk bij hun standpunt blijven. Ik kan niet in hun schoenen lopen maar door veel tijd met hen door te brengen, wil ik iets vertellen dat waarachtig is.” </a:t>
            </a:r>
            <a:r>
              <a:rPr lang="nl-BE" sz="3600" dirty="0"/>
              <a:t>(Ellen)</a:t>
            </a:r>
          </a:p>
        </p:txBody>
      </p:sp>
    </p:spTree>
    <p:extLst>
      <p:ext uri="{BB962C8B-B14F-4D97-AF65-F5344CB8AC3E}">
        <p14:creationId xmlns:p14="http://schemas.microsoft.com/office/powerpoint/2010/main" val="1303340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D8942C-3C23-44E2-8258-7AD56D5D8400}"/>
              </a:ext>
            </a:extLst>
          </p:cNvPr>
          <p:cNvSpPr>
            <a:spLocks noGrp="1"/>
          </p:cNvSpPr>
          <p:nvPr>
            <p:ph type="title"/>
          </p:nvPr>
        </p:nvSpPr>
        <p:spPr/>
        <p:txBody>
          <a:bodyPr/>
          <a:lstStyle/>
          <a:p>
            <a:endParaRPr lang="nl-BE"/>
          </a:p>
        </p:txBody>
      </p:sp>
      <p:pic>
        <p:nvPicPr>
          <p:cNvPr id="4" name="Tijdelijke aanduiding voor inhoud 3">
            <a:extLst>
              <a:ext uri="{FF2B5EF4-FFF2-40B4-BE49-F238E27FC236}">
                <a16:creationId xmlns:a16="http://schemas.microsoft.com/office/drawing/2014/main" id="{8036B7E7-0B69-4356-883C-55B5705F655F}"/>
              </a:ext>
            </a:extLst>
          </p:cNvPr>
          <p:cNvPicPr>
            <a:picLocks noGrp="1" noChangeAspect="1"/>
          </p:cNvPicPr>
          <p:nvPr>
            <p:ph idx="1"/>
          </p:nvPr>
        </p:nvPicPr>
        <p:blipFill>
          <a:blip r:embed="rId3"/>
          <a:stretch>
            <a:fillRect/>
          </a:stretch>
        </p:blipFill>
        <p:spPr>
          <a:xfrm>
            <a:off x="-221" y="-71120"/>
            <a:ext cx="12192221" cy="6929120"/>
          </a:xfrm>
          <a:prstGeom prst="rect">
            <a:avLst/>
          </a:prstGeom>
        </p:spPr>
      </p:pic>
    </p:spTree>
    <p:extLst>
      <p:ext uri="{BB962C8B-B14F-4D97-AF65-F5344CB8AC3E}">
        <p14:creationId xmlns:p14="http://schemas.microsoft.com/office/powerpoint/2010/main" val="1957716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E06D05A-2FB1-4287-940B-0EC3925B25BB}"/>
              </a:ext>
            </a:extLst>
          </p:cNvPr>
          <p:cNvSpPr>
            <a:spLocks noGrp="1"/>
          </p:cNvSpPr>
          <p:nvPr>
            <p:ph type="title"/>
          </p:nvPr>
        </p:nvSpPr>
        <p:spPr/>
        <p:txBody>
          <a:bodyPr/>
          <a:lstStyle/>
          <a:p>
            <a:endParaRPr lang="nl-BE" dirty="0"/>
          </a:p>
        </p:txBody>
      </p:sp>
      <p:pic>
        <p:nvPicPr>
          <p:cNvPr id="7" name="Tijdelijke aanduiding voor inhoud 6">
            <a:extLst>
              <a:ext uri="{FF2B5EF4-FFF2-40B4-BE49-F238E27FC236}">
                <a16:creationId xmlns:a16="http://schemas.microsoft.com/office/drawing/2014/main" id="{419A74EC-2D72-438F-8564-0BCFCA968693}"/>
              </a:ext>
            </a:extLst>
          </p:cNvPr>
          <p:cNvPicPr>
            <a:picLocks noGrp="1" noChangeAspect="1"/>
          </p:cNvPicPr>
          <p:nvPr>
            <p:ph sz="half" idx="1"/>
          </p:nvPr>
        </p:nvPicPr>
        <p:blipFill>
          <a:blip r:embed="rId3"/>
          <a:stretch>
            <a:fillRect/>
          </a:stretch>
        </p:blipFill>
        <p:spPr>
          <a:xfrm>
            <a:off x="1" y="914401"/>
            <a:ext cx="4490508" cy="3009494"/>
          </a:xfrm>
          <a:prstGeom prst="rect">
            <a:avLst/>
          </a:prstGeom>
        </p:spPr>
      </p:pic>
      <p:pic>
        <p:nvPicPr>
          <p:cNvPr id="8" name="Tijdelijke aanduiding voor inhoud 7">
            <a:extLst>
              <a:ext uri="{FF2B5EF4-FFF2-40B4-BE49-F238E27FC236}">
                <a16:creationId xmlns:a16="http://schemas.microsoft.com/office/drawing/2014/main" id="{74E604D6-1AC2-4FDD-8B92-D76C307404B9}"/>
              </a:ext>
            </a:extLst>
          </p:cNvPr>
          <p:cNvPicPr>
            <a:picLocks noGrp="1" noChangeAspect="1"/>
          </p:cNvPicPr>
          <p:nvPr>
            <p:ph sz="half" idx="2"/>
          </p:nvPr>
        </p:nvPicPr>
        <p:blipFill>
          <a:blip r:embed="rId4"/>
          <a:stretch>
            <a:fillRect/>
          </a:stretch>
        </p:blipFill>
        <p:spPr>
          <a:xfrm>
            <a:off x="7650480" y="1"/>
            <a:ext cx="4490508" cy="2664368"/>
          </a:xfrm>
          <a:prstGeom prst="rect">
            <a:avLst/>
          </a:prstGeom>
        </p:spPr>
      </p:pic>
      <p:pic>
        <p:nvPicPr>
          <p:cNvPr id="9" name="Afbeelding 8">
            <a:extLst>
              <a:ext uri="{FF2B5EF4-FFF2-40B4-BE49-F238E27FC236}">
                <a16:creationId xmlns:a16="http://schemas.microsoft.com/office/drawing/2014/main" id="{1D40A3BD-A08B-4972-97ED-26E68F8248EE}"/>
              </a:ext>
            </a:extLst>
          </p:cNvPr>
          <p:cNvPicPr>
            <a:picLocks noChangeAspect="1"/>
          </p:cNvPicPr>
          <p:nvPr/>
        </p:nvPicPr>
        <p:blipFill>
          <a:blip r:embed="rId5"/>
          <a:stretch>
            <a:fillRect/>
          </a:stretch>
        </p:blipFill>
        <p:spPr>
          <a:xfrm>
            <a:off x="2113280" y="4307840"/>
            <a:ext cx="3886560" cy="2646506"/>
          </a:xfrm>
          <a:prstGeom prst="rect">
            <a:avLst/>
          </a:prstGeom>
        </p:spPr>
      </p:pic>
      <p:pic>
        <p:nvPicPr>
          <p:cNvPr id="10" name="Afbeelding 9">
            <a:extLst>
              <a:ext uri="{FF2B5EF4-FFF2-40B4-BE49-F238E27FC236}">
                <a16:creationId xmlns:a16="http://schemas.microsoft.com/office/drawing/2014/main" id="{59A837E5-39DF-44C2-B53C-16496FC3F135}"/>
              </a:ext>
            </a:extLst>
          </p:cNvPr>
          <p:cNvPicPr>
            <a:picLocks noChangeAspect="1"/>
          </p:cNvPicPr>
          <p:nvPr/>
        </p:nvPicPr>
        <p:blipFill>
          <a:blip r:embed="rId6"/>
          <a:stretch>
            <a:fillRect/>
          </a:stretch>
        </p:blipFill>
        <p:spPr>
          <a:xfrm>
            <a:off x="6459764" y="2945451"/>
            <a:ext cx="4327897" cy="2870026"/>
          </a:xfrm>
          <a:prstGeom prst="rect">
            <a:avLst/>
          </a:prstGeom>
        </p:spPr>
      </p:pic>
    </p:spTree>
    <p:extLst>
      <p:ext uri="{BB962C8B-B14F-4D97-AF65-F5344CB8AC3E}">
        <p14:creationId xmlns:p14="http://schemas.microsoft.com/office/powerpoint/2010/main" val="151887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BE87837-86CD-4526-A4C1-A49163345A17}"/>
              </a:ext>
            </a:extLst>
          </p:cNvPr>
          <p:cNvSpPr>
            <a:spLocks noGrp="1"/>
          </p:cNvSpPr>
          <p:nvPr>
            <p:ph type="title"/>
          </p:nvPr>
        </p:nvSpPr>
        <p:spPr/>
        <p:txBody>
          <a:bodyPr/>
          <a:lstStyle/>
          <a:p>
            <a:endParaRPr lang="nl-BE"/>
          </a:p>
        </p:txBody>
      </p:sp>
      <p:pic>
        <p:nvPicPr>
          <p:cNvPr id="7" name="Tijdelijke aanduiding voor inhoud 6">
            <a:extLst>
              <a:ext uri="{FF2B5EF4-FFF2-40B4-BE49-F238E27FC236}">
                <a16:creationId xmlns:a16="http://schemas.microsoft.com/office/drawing/2014/main" id="{0CCD190C-DD6A-4481-9B71-C30DFED6400C}"/>
              </a:ext>
            </a:extLst>
          </p:cNvPr>
          <p:cNvPicPr>
            <a:picLocks noGrp="1" noChangeAspect="1"/>
          </p:cNvPicPr>
          <p:nvPr>
            <p:ph idx="1"/>
          </p:nvPr>
        </p:nvPicPr>
        <p:blipFill>
          <a:blip r:embed="rId3"/>
          <a:stretch>
            <a:fillRect/>
          </a:stretch>
        </p:blipFill>
        <p:spPr>
          <a:xfrm>
            <a:off x="2688123" y="1825625"/>
            <a:ext cx="6815753" cy="4351338"/>
          </a:xfrm>
          <a:prstGeom prst="rect">
            <a:avLst/>
          </a:prstGeom>
        </p:spPr>
      </p:pic>
    </p:spTree>
    <p:extLst>
      <p:ext uri="{BB962C8B-B14F-4D97-AF65-F5344CB8AC3E}">
        <p14:creationId xmlns:p14="http://schemas.microsoft.com/office/powerpoint/2010/main" val="4054467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990A15-E681-4878-8115-03139AD40C44}"/>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9457380D-692E-4D45-ABF6-4F3F94D7C8D9}"/>
              </a:ext>
            </a:extLst>
          </p:cNvPr>
          <p:cNvSpPr>
            <a:spLocks noGrp="1"/>
          </p:cNvSpPr>
          <p:nvPr>
            <p:ph idx="1"/>
          </p:nvPr>
        </p:nvSpPr>
        <p:spPr/>
        <p:txBody>
          <a:bodyPr/>
          <a:lstStyle/>
          <a:p>
            <a:r>
              <a:rPr lang="nl-BE" dirty="0"/>
              <a:t>Wat heb je gezien? </a:t>
            </a:r>
          </a:p>
          <a:p>
            <a:r>
              <a:rPr lang="nl-BE" dirty="0"/>
              <a:t>Wat viel je op? </a:t>
            </a:r>
          </a:p>
          <a:p>
            <a:r>
              <a:rPr lang="nl-BE" dirty="0"/>
              <a:t>Wat dacht je? </a:t>
            </a:r>
          </a:p>
          <a:p>
            <a:r>
              <a:rPr lang="nl-BE" dirty="0"/>
              <a:t>Wat voel je? </a:t>
            </a:r>
          </a:p>
          <a:p>
            <a:r>
              <a:rPr lang="nl-BE" dirty="0"/>
              <a:t>Wat wil je delen? </a:t>
            </a:r>
          </a:p>
          <a:p>
            <a:endParaRPr lang="nl-BE" dirty="0"/>
          </a:p>
        </p:txBody>
      </p:sp>
    </p:spTree>
    <p:extLst>
      <p:ext uri="{BB962C8B-B14F-4D97-AF65-F5344CB8AC3E}">
        <p14:creationId xmlns:p14="http://schemas.microsoft.com/office/powerpoint/2010/main" val="1296523436"/>
      </p:ext>
    </p:extLst>
  </p:cSld>
  <p:clrMapOvr>
    <a:masterClrMapping/>
  </p:clrMapOvr>
</p:sld>
</file>

<file path=ppt/theme/theme1.xml><?xml version="1.0" encoding="utf-8"?>
<a:theme xmlns:a="http://schemas.openxmlformats.org/drawingml/2006/main" name="Potential_sjabloonNieuw">
  <a:themeElements>
    <a:clrScheme name="Potential - Nieuw">
      <a:dk1>
        <a:sysClr val="windowText" lastClr="000000"/>
      </a:dk1>
      <a:lt1>
        <a:sysClr val="window" lastClr="FFFFFF"/>
      </a:lt1>
      <a:dk2>
        <a:srgbClr val="5CD5B0"/>
      </a:dk2>
      <a:lt2>
        <a:srgbClr val="D4F6E8"/>
      </a:lt2>
      <a:accent1>
        <a:srgbClr val="FC7F7A"/>
      </a:accent1>
      <a:accent2>
        <a:srgbClr val="FAD2C8"/>
      </a:accent2>
      <a:accent3>
        <a:srgbClr val="8ECEDD"/>
      </a:accent3>
      <a:accent4>
        <a:srgbClr val="C8E6ED"/>
      </a:accent4>
      <a:accent5>
        <a:srgbClr val="FFD56C"/>
      </a:accent5>
      <a:accent6>
        <a:srgbClr val="FFE4AE"/>
      </a:accent6>
      <a:hlink>
        <a:srgbClr val="3F3F3F"/>
      </a:hlink>
      <a:folHlink>
        <a:srgbClr val="7F7F7F"/>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1B9F7173-06FD-4239-A842-30362CC0399B}" vid="{CBDC0F52-0C59-48D4-BA45-32EBDB1B077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BF546402C1B6848AAEAB9054195BBCD" ma:contentTypeVersion="11" ma:contentTypeDescription="Een nieuw document maken." ma:contentTypeScope="" ma:versionID="3a4a90d7decd9e6590428d66c23d1da8">
  <xsd:schema xmlns:xsd="http://www.w3.org/2001/XMLSchema" xmlns:xs="http://www.w3.org/2001/XMLSchema" xmlns:p="http://schemas.microsoft.com/office/2006/metadata/properties" xmlns:ns3="f12e873b-751b-42f8-a191-167fe4f33b1c" xmlns:ns4="89d96fb2-318b-4996-8e2d-29208574d168" targetNamespace="http://schemas.microsoft.com/office/2006/metadata/properties" ma:root="true" ma:fieldsID="c8f842bf729b607b0b6937aea0ae483c" ns3:_="" ns4:_="">
    <xsd:import namespace="f12e873b-751b-42f8-a191-167fe4f33b1c"/>
    <xsd:import namespace="89d96fb2-318b-4996-8e2d-29208574d16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2e873b-751b-42f8-a191-167fe4f33b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d96fb2-318b-4996-8e2d-29208574d168"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SharingHintHash" ma:index="18"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7DFEA40-EB94-4074-8900-C37BA3EA27E6}">
  <ds:schemaRefs>
    <ds:schemaRef ds:uri="http://schemas.microsoft.com/sharepoint/v3/contenttype/forms"/>
  </ds:schemaRefs>
</ds:datastoreItem>
</file>

<file path=customXml/itemProps2.xml><?xml version="1.0" encoding="utf-8"?>
<ds:datastoreItem xmlns:ds="http://schemas.openxmlformats.org/officeDocument/2006/customXml" ds:itemID="{C84A96F4-8F6B-454B-8611-4D501A9CDA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2e873b-751b-42f8-a191-167fe4f33b1c"/>
    <ds:schemaRef ds:uri="89d96fb2-318b-4996-8e2d-29208574d1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9A3B27-BCCB-41D8-99B2-27DC456D3495}">
  <ds:schemaRefs>
    <ds:schemaRef ds:uri="http://purl.org/dc/terms/"/>
    <ds:schemaRef ds:uri="http://schemas.openxmlformats.org/package/2006/metadata/core-properties"/>
    <ds:schemaRef ds:uri="http://purl.org/dc/dcmitype/"/>
    <ds:schemaRef ds:uri="89d96fb2-318b-4996-8e2d-29208574d168"/>
    <ds:schemaRef ds:uri="http://schemas.microsoft.com/office/2006/documentManagement/types"/>
    <ds:schemaRef ds:uri="http://purl.org/dc/elements/1.1/"/>
    <ds:schemaRef ds:uri="http://schemas.microsoft.com/office/2006/metadata/properties"/>
    <ds:schemaRef ds:uri="http://schemas.microsoft.com/office/infopath/2007/PartnerControls"/>
    <ds:schemaRef ds:uri="f12e873b-751b-42f8-a191-167fe4f33b1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Potential_sjabloonNieuw</Template>
  <TotalTime>6554</TotalTime>
  <Words>1908</Words>
  <Application>Microsoft Office PowerPoint</Application>
  <PresentationFormat>Breedbeeld</PresentationFormat>
  <Paragraphs>209</Paragraphs>
  <Slides>25</Slides>
  <Notes>11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25</vt:i4>
      </vt:variant>
    </vt:vector>
  </HeadingPairs>
  <TitlesOfParts>
    <vt:vector size="31" baseType="lpstr">
      <vt:lpstr>Arial</vt:lpstr>
      <vt:lpstr>Calibri</vt:lpstr>
      <vt:lpstr>Calibri Light</vt:lpstr>
      <vt:lpstr>Poiret One</vt:lpstr>
      <vt:lpstr>Roboto</vt:lpstr>
      <vt:lpstr>Potential_sjabloonNieuw</vt:lpstr>
      <vt:lpstr>De stem van ouders en leerlingen </vt:lpstr>
      <vt:lpstr>Inhoud </vt:lpstr>
      <vt:lpstr>Missing Voices</vt:lpstr>
      <vt:lpstr>Doelen</vt:lpstr>
      <vt:lpstr>Ellen Vermeulen (regisseur)</vt:lpstr>
      <vt:lpstr>PowerPoint-presentatie</vt:lpstr>
      <vt:lpstr>PowerPoint-presentatie</vt:lpstr>
      <vt:lpstr>PowerPoint-presentatie</vt:lpstr>
      <vt:lpstr>PowerPoint-presentatie</vt:lpstr>
      <vt:lpstr>Door de ogen van Rosie</vt:lpstr>
      <vt:lpstr>Door de ogen van…</vt:lpstr>
      <vt:lpstr>Door de ogen van…</vt:lpstr>
      <vt:lpstr>De context van Rosie</vt:lpstr>
      <vt:lpstr>Inclusie vraagt actie ! </vt:lpstr>
      <vt:lpstr>Door de ogen van Sami</vt:lpstr>
      <vt:lpstr>Door de ogen van… </vt:lpstr>
      <vt:lpstr>Door de ogen van… </vt:lpstr>
      <vt:lpstr>Door de context van Sami</vt:lpstr>
      <vt:lpstr>Inclusie vraagt actie ! </vt:lpstr>
      <vt:lpstr>Door de ogen van Irakli</vt:lpstr>
      <vt:lpstr>Door de ogen van… </vt:lpstr>
      <vt:lpstr>Inclusie vraagt actie ! </vt:lpstr>
      <vt:lpstr>Door de ogen van Nathan</vt:lpstr>
      <vt:lpstr>Door de ogen van… </vt:lpstr>
      <vt:lpstr>De context van Nathan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Missing Voices Inclusief</dc:title>
  <dc:creator>Hanne Vandenbussche</dc:creator>
  <cp:lastModifiedBy>Hannah Boonen</cp:lastModifiedBy>
  <cp:revision>103</cp:revision>
  <dcterms:created xsi:type="dcterms:W3CDTF">2018-09-10T06:26:58Z</dcterms:created>
  <dcterms:modified xsi:type="dcterms:W3CDTF">2019-10-24T15:35:15Z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0x0101006BF546402C1B6848AAEAB9054195BBCD</vt:lpwstr>
  </property>
</Properties>
</file>