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9"/>
  </p:notesMasterIdLst>
  <p:sldIdLst>
    <p:sldId id="274" r:id="rId5"/>
    <p:sldId id="275" r:id="rId6"/>
    <p:sldId id="261" r:id="rId7"/>
    <p:sldId id="262" r:id="rId8"/>
    <p:sldId id="276" r:id="rId9"/>
    <p:sldId id="263" r:id="rId10"/>
    <p:sldId id="264" r:id="rId11"/>
    <p:sldId id="277" r:id="rId12"/>
    <p:sldId id="273" r:id="rId13"/>
    <p:sldId id="278" r:id="rId14"/>
    <p:sldId id="271" r:id="rId15"/>
    <p:sldId id="279" r:id="rId16"/>
    <p:sldId id="265" r:id="rId17"/>
    <p:sldId id="280" r:id="rId1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Boonen" initials="HB" lastIdx="12" clrIdx="0">
    <p:extLst>
      <p:ext uri="{19B8F6BF-5375-455C-9EA6-DF929625EA0E}">
        <p15:presenceInfo xmlns:p15="http://schemas.microsoft.com/office/powerpoint/2012/main" userId="S-1-5-21-2830509258-3095755264-2528916311-48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3568" autoAdjust="0"/>
  </p:normalViewPr>
  <p:slideViewPr>
    <p:cSldViewPr snapToGrid="0">
      <p:cViewPr varScale="1">
        <p:scale>
          <a:sx n="50" d="100"/>
          <a:sy n="50" d="100"/>
        </p:scale>
        <p:origin x="12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5D5E9-FCB9-49EB-9981-F3987173801F}" type="datetimeFigureOut">
              <a:rPr lang="nl-BE" smtClean="0"/>
              <a:t>19/11/2019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79434-1B61-4896-B2A1-B4EBE678DD7F}" type="slidenum">
              <a:rPr lang="nl-BE" smtClean="0"/>
              <a:t>‹nr.›</a:t>
            </a:fld>
            <a:endParaRPr lang="nl-BE"/>
          </a:p>
        </p:txBody>
      </p:sp>
    </p:spTree>
    <p:extLst>
      <p:ext uri="{BB962C8B-B14F-4D97-AF65-F5344CB8AC3E}">
        <p14:creationId xmlns:p14="http://schemas.microsoft.com/office/powerpoint/2010/main" val="317817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les gaan de studenten aan de slag met de meegebrachte filmclips. De studenten wisselen hierover uit met elkaar in kleine groepen. Wanneer je met een grote groep van studenten werkt, maak je best kleine groepen van ongeveer 4 à 6 studenten. De les is voorzien op 3u, je hebt dan ongeveer 30 minuten tijd voor de afhaalronde, 120 minuten tijd voor de </a:t>
            </a:r>
            <a:r>
              <a:rPr lang="nl-NL" dirty="0" err="1"/>
              <a:t>beeldcoaching</a:t>
            </a:r>
            <a:r>
              <a:rPr lang="nl-NL" dirty="0"/>
              <a:t>, 15 minuten pauze en 15 minuten afronding. Als</a:t>
            </a:r>
            <a:r>
              <a:rPr lang="nl-NL" baseline="0" dirty="0"/>
              <a:t> je 2 lesuren hebt, kan je eventueel met kleinere groepen studenten werken (bijvoorbeeld maximum 4), waardoor de </a:t>
            </a:r>
            <a:r>
              <a:rPr lang="nl-NL" baseline="0" dirty="0" err="1"/>
              <a:t>beeldcoaching</a:t>
            </a:r>
            <a:r>
              <a:rPr lang="nl-NL" baseline="0" dirty="0"/>
              <a:t> minder tijd vraagt. Reken wel op minstens 15 minuten per student om het beeldmateriaal te kunnen bespreken. Bij een grote groep studenten, kan het aangewezen zijn om een extra docent in te schakelen die mee kan ondersteunen bij de </a:t>
            </a:r>
            <a:r>
              <a:rPr lang="nl-NL" baseline="0" dirty="0" err="1"/>
              <a:t>beeldcoachingsronde</a:t>
            </a:r>
            <a:r>
              <a:rPr lang="nl-NL" baseline="0" dirty="0"/>
              <a:t>.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solidFill>
                  <a:prstClr val="black"/>
                </a:solidFill>
              </a:rPr>
              <a:pPr/>
              <a:t>3</a:t>
            </a:fld>
            <a:endParaRPr lang="nl-BE">
              <a:solidFill>
                <a:prstClr val="black"/>
              </a:solidFill>
            </a:endParaRPr>
          </a:p>
        </p:txBody>
      </p:sp>
    </p:spTree>
    <p:extLst>
      <p:ext uri="{BB962C8B-B14F-4D97-AF65-F5344CB8AC3E}">
        <p14:creationId xmlns:p14="http://schemas.microsoft.com/office/powerpoint/2010/main" val="342966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a:t>
            </a:r>
            <a:r>
              <a:rPr lang="nl-BE" baseline="0" dirty="0"/>
              <a:t> een grote groep studenten kan je deze afhaalronde ook al laten doorgaan in de kleine groepen. </a:t>
            </a:r>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79431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175869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62B574-22C9-FF4B-B250-70A568D8B371}"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255048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CC79434-1B61-4896-B2A1-B4EBE678DD7F}" type="slidenum">
              <a:rPr lang="nl-BE" smtClean="0"/>
              <a:t>7</a:t>
            </a:fld>
            <a:endParaRPr lang="nl-BE"/>
          </a:p>
        </p:txBody>
      </p:sp>
    </p:spTree>
    <p:extLst>
      <p:ext uri="{BB962C8B-B14F-4D97-AF65-F5344CB8AC3E}">
        <p14:creationId xmlns:p14="http://schemas.microsoft.com/office/powerpoint/2010/main" val="164491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GB" baseline="0" dirty="0"/>
          </a:p>
        </p:txBody>
      </p:sp>
      <p:sp>
        <p:nvSpPr>
          <p:cNvPr id="4" name="Slide Number Placeholder 3"/>
          <p:cNvSpPr>
            <a:spLocks noGrp="1"/>
          </p:cNvSpPr>
          <p:nvPr>
            <p:ph type="sldNum" sz="quarter" idx="10"/>
          </p:nvPr>
        </p:nvSpPr>
        <p:spPr/>
        <p:txBody>
          <a:bodyPr/>
          <a:lstStyle/>
          <a:p>
            <a:fld id="{0232D673-EAC2-4082-9481-3D89B482FDFC}" type="slidenum">
              <a:rPr lang="nl-BE" smtClean="0">
                <a:solidFill>
                  <a:prstClr val="black"/>
                </a:solidFill>
              </a:rPr>
              <a:pPr/>
              <a:t>8</a:t>
            </a:fld>
            <a:endParaRPr lang="nl-BE">
              <a:solidFill>
                <a:prstClr val="black"/>
              </a:solidFill>
            </a:endParaRPr>
          </a:p>
        </p:txBody>
      </p:sp>
    </p:spTree>
    <p:extLst>
      <p:ext uri="{BB962C8B-B14F-4D97-AF65-F5344CB8AC3E}">
        <p14:creationId xmlns:p14="http://schemas.microsoft.com/office/powerpoint/2010/main" val="311356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0232D673-EAC2-4082-9481-3D89B482FDFC}" type="slidenum">
              <a:rPr lang="nl-BE" smtClean="0">
                <a:solidFill>
                  <a:prstClr val="black"/>
                </a:solidFill>
              </a:rPr>
              <a:pPr/>
              <a:t>10</a:t>
            </a:fld>
            <a:endParaRPr lang="nl-BE">
              <a:solidFill>
                <a:prstClr val="black"/>
              </a:solidFill>
            </a:endParaRPr>
          </a:p>
        </p:txBody>
      </p:sp>
    </p:spTree>
    <p:extLst>
      <p:ext uri="{BB962C8B-B14F-4D97-AF65-F5344CB8AC3E}">
        <p14:creationId xmlns:p14="http://schemas.microsoft.com/office/powerpoint/2010/main" val="31579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solidFill>
                  <a:prstClr val="black"/>
                </a:solidFill>
              </a:rPr>
              <a:pPr/>
              <a:t>12</a:t>
            </a:fld>
            <a:endParaRPr lang="nl-BE">
              <a:solidFill>
                <a:prstClr val="black"/>
              </a:solidFill>
            </a:endParaRPr>
          </a:p>
        </p:txBody>
      </p:sp>
    </p:spTree>
    <p:extLst>
      <p:ext uri="{BB962C8B-B14F-4D97-AF65-F5344CB8AC3E}">
        <p14:creationId xmlns:p14="http://schemas.microsoft.com/office/powerpoint/2010/main" val="71802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het Potential-project is dit interessante feedback. Zouden jullie de neerslag</a:t>
            </a:r>
            <a:r>
              <a:rPr lang="nl-BE" baseline="0" dirty="0"/>
              <a:t> van deze reflectievragen aan ons kunnen bezorgen? </a:t>
            </a:r>
            <a:endParaRPr lang="nl-BE" dirty="0"/>
          </a:p>
        </p:txBody>
      </p:sp>
      <p:sp>
        <p:nvSpPr>
          <p:cNvPr id="4" name="Tijdelijke aanduiding voor dianummer 3"/>
          <p:cNvSpPr>
            <a:spLocks noGrp="1"/>
          </p:cNvSpPr>
          <p:nvPr>
            <p:ph type="sldNum" sz="quarter" idx="10"/>
          </p:nvPr>
        </p:nvSpPr>
        <p:spPr/>
        <p:txBody>
          <a:bodyPr/>
          <a:lstStyle/>
          <a:p>
            <a:fld id="{7CC79434-1B61-4896-B2A1-B4EBE678DD7F}" type="slidenum">
              <a:rPr lang="nl-BE" smtClean="0"/>
              <a:t>13</a:t>
            </a:fld>
            <a:endParaRPr lang="nl-BE"/>
          </a:p>
        </p:txBody>
      </p:sp>
    </p:spTree>
    <p:extLst>
      <p:ext uri="{BB962C8B-B14F-4D97-AF65-F5344CB8AC3E}">
        <p14:creationId xmlns:p14="http://schemas.microsoft.com/office/powerpoint/2010/main" val="238024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9" name="Rechthoek 8"/>
          <p:cNvSpPr/>
          <p:nvPr/>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Roboto"/>
              </a:defRPr>
            </a:lvl1pPr>
          </a:lstStyle>
          <a:p>
            <a:r>
              <a:rPr lang="nl-NL"/>
              <a:t>Klik om stijl te bewerken</a:t>
            </a:r>
            <a:endParaRPr lang="nl-BE" dirty="0"/>
          </a:p>
        </p:txBody>
      </p:sp>
      <p:pic>
        <p:nvPicPr>
          <p:cNvPr id="3" name="Afbeelding 2">
            <a:extLst>
              <a:ext uri="{FF2B5EF4-FFF2-40B4-BE49-F238E27FC236}">
                <a16:creationId xmlns:a16="http://schemas.microsoft.com/office/drawing/2014/main" id="{F023BD4F-E511-4324-8E92-3FB8094958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
        <p:nvSpPr>
          <p:cNvPr id="6" name="Rechthoek 5">
            <a:extLst>
              <a:ext uri="{FF2B5EF4-FFF2-40B4-BE49-F238E27FC236}">
                <a16:creationId xmlns:a16="http://schemas.microsoft.com/office/drawing/2014/main" id="{B7403DA3-7C92-42AD-92FA-B0C73A99D544}"/>
              </a:ext>
            </a:extLst>
          </p:cNvPr>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169621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6" name="Rechthoek 5"/>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3EC63DC3-D9B4-48BA-893B-397EB87AE63C}"/>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8" name="Afbeelding 7">
            <a:extLst>
              <a:ext uri="{FF2B5EF4-FFF2-40B4-BE49-F238E27FC236}">
                <a16:creationId xmlns:a16="http://schemas.microsoft.com/office/drawing/2014/main" id="{FFC6E3FB-767A-4DAA-9428-36A3AC91B8AA}"/>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113288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endParaRPr lang="nl-BE" dirty="0"/>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F8EE6B5-655B-4EF8-8CE5-15BD82B5140E}" type="datetimeFigureOut">
              <a:rPr lang="nl-BE" smtClean="0">
                <a:solidFill>
                  <a:prstClr val="black"/>
                </a:solidFill>
              </a:rPr>
              <a:pPr/>
              <a:t>19/11/2019</a:t>
            </a:fld>
            <a:endParaRPr lang="nl-BE">
              <a:solidFill>
                <a:prstClr val="black"/>
              </a:solidFill>
            </a:endParaRPr>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solidFill>
                <a:prstClr val="black"/>
              </a:solidFill>
            </a:endParaRPr>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A9D34927-37D0-4325-8DCE-402EB177F48E}" type="slidenum">
              <a:rPr lang="nl-BE" smtClean="0">
                <a:solidFill>
                  <a:prstClr val="black"/>
                </a:solidFill>
              </a:rPr>
              <a:pPr/>
              <a:t>‹nr.›</a:t>
            </a:fld>
            <a:endParaRPr lang="nl-BE">
              <a:solidFill>
                <a:prstClr val="black"/>
              </a:solidFill>
            </a:endParaRPr>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10" name="Rechthoek 9"/>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80E6CDFE-76B4-44D2-951F-FF5610C83D16}"/>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2" name="Afbeelding 11">
            <a:extLst>
              <a:ext uri="{FF2B5EF4-FFF2-40B4-BE49-F238E27FC236}">
                <a16:creationId xmlns:a16="http://schemas.microsoft.com/office/drawing/2014/main" id="{AA6757F4-94FB-4460-84F9-750D127B1A66}"/>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56043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9" name="Rechthoek 8"/>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Poiret One" panose="02000000000000000000" pitchFamily="2" charset="0"/>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18838388-23D5-4F82-BD69-E17D77712E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Tree>
    <p:extLst>
      <p:ext uri="{BB962C8B-B14F-4D97-AF65-F5344CB8AC3E}">
        <p14:creationId xmlns:p14="http://schemas.microsoft.com/office/powerpoint/2010/main" val="1767964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7" name="Rechthoek 6"/>
          <p:cNvSpPr/>
          <p:nvPr userDrawn="1"/>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Poiret One" panose="02000000000000000000" pitchFamily="2" charset="0"/>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1F257139-5D1B-491A-8F61-120880D255A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775165" y="130629"/>
            <a:ext cx="4480562" cy="1665437"/>
          </a:xfrm>
          <a:prstGeom prst="rect">
            <a:avLst/>
          </a:prstGeom>
        </p:spPr>
      </p:pic>
    </p:spTree>
    <p:extLst>
      <p:ext uri="{BB962C8B-B14F-4D97-AF65-F5344CB8AC3E}">
        <p14:creationId xmlns:p14="http://schemas.microsoft.com/office/powerpoint/2010/main" val="176437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sp>
        <p:nvSpPr>
          <p:cNvPr id="9" name="Rechthoek 8"/>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Poiret One" panose="02000000000000000000" pitchFamily="2" charset="0"/>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91B56DA2-ACF4-47D1-8097-42AD85A390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Tree>
    <p:extLst>
      <p:ext uri="{BB962C8B-B14F-4D97-AF65-F5344CB8AC3E}">
        <p14:creationId xmlns:p14="http://schemas.microsoft.com/office/powerpoint/2010/main" val="3095684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ekop">
    <p:spTree>
      <p:nvGrpSpPr>
        <p:cNvPr id="1" name=""/>
        <p:cNvGrpSpPr/>
        <p:nvPr/>
      </p:nvGrpSpPr>
      <p:grpSpPr>
        <a:xfrm>
          <a:off x="0" y="0"/>
          <a:ext cx="0" cy="0"/>
          <a:chOff x="0" y="0"/>
          <a:chExt cx="0" cy="0"/>
        </a:xfrm>
      </p:grpSpPr>
      <p:sp>
        <p:nvSpPr>
          <p:cNvPr id="7" name="Rechthoek 6"/>
          <p:cNvSpPr/>
          <p:nvPr userDrawn="1"/>
        </p:nvSpPr>
        <p:spPr>
          <a:xfrm>
            <a:off x="0" y="1865087"/>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Poiret One" panose="02000000000000000000" pitchFamily="2" charset="0"/>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4AAF2A8C-7D37-406D-BA64-83CAB5913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627094" y="-1"/>
            <a:ext cx="4955204" cy="1841863"/>
          </a:xfrm>
          <a:prstGeom prst="rect">
            <a:avLst/>
          </a:prstGeom>
        </p:spPr>
      </p:pic>
    </p:spTree>
    <p:extLst>
      <p:ext uri="{BB962C8B-B14F-4D97-AF65-F5344CB8AC3E}">
        <p14:creationId xmlns:p14="http://schemas.microsoft.com/office/powerpoint/2010/main" val="210210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Rechthoek 4">
            <a:extLst>
              <a:ext uri="{FF2B5EF4-FFF2-40B4-BE49-F238E27FC236}">
                <a16:creationId xmlns:a16="http://schemas.microsoft.com/office/drawing/2014/main" id="{B346C0D8-186C-4885-84B2-089A0EB7EF86}"/>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33306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Roboto"/>
              </a:defRPr>
            </a:lvl1pPr>
          </a:lstStyle>
          <a:p>
            <a:r>
              <a:rPr lang="nl-NL"/>
              <a:t>Klik om stijl te bewerken</a:t>
            </a:r>
            <a:endParaRPr lang="nl-BE" dirty="0"/>
          </a:p>
        </p:txBody>
      </p:sp>
      <p:pic>
        <p:nvPicPr>
          <p:cNvPr id="3" name="Afbeelding 2">
            <a:extLst>
              <a:ext uri="{FF2B5EF4-FFF2-40B4-BE49-F238E27FC236}">
                <a16:creationId xmlns:a16="http://schemas.microsoft.com/office/drawing/2014/main" id="{1F182527-7E9D-424A-89A0-610DAFAA29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48" t="27048" r="10619" b="35238"/>
          <a:stretch/>
        </p:blipFill>
        <p:spPr>
          <a:xfrm>
            <a:off x="3722915" y="104503"/>
            <a:ext cx="4741818" cy="1618758"/>
          </a:xfrm>
          <a:prstGeom prst="rect">
            <a:avLst/>
          </a:prstGeom>
        </p:spPr>
      </p:pic>
      <p:sp>
        <p:nvSpPr>
          <p:cNvPr id="5" name="Rechthoek 4">
            <a:extLst>
              <a:ext uri="{FF2B5EF4-FFF2-40B4-BE49-F238E27FC236}">
                <a16:creationId xmlns:a16="http://schemas.microsoft.com/office/drawing/2014/main" id="{AFA90868-ED95-4842-9A7C-79644B1D4D23}"/>
              </a:ext>
            </a:extLst>
          </p:cNvPr>
          <p:cNvSpPr/>
          <p:nvPr userDrawn="1"/>
        </p:nvSpPr>
        <p:spPr>
          <a:xfrm>
            <a:off x="0" y="1852024"/>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390438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sz="half" idx="1"/>
          </p:nvPr>
        </p:nvSpPr>
        <p:spPr>
          <a:xfrm>
            <a:off x="838200" y="1825624"/>
            <a:ext cx="5181600" cy="46361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6172200" y="1825625"/>
            <a:ext cx="5181600" cy="4636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Rechthoek 8"/>
          <p:cNvSpPr/>
          <p:nvPr/>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B704479B-4F00-4423-80CF-EA4579B274BA}"/>
              </a:ext>
            </a:extLst>
          </p:cNvPr>
          <p:cNvSpPr/>
          <p:nvPr userDrawn="1"/>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132420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endParaRPr lang="nl-BE" dirty="0"/>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4"/>
            <a:ext cx="5157787" cy="382877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828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Rechthoek 10"/>
          <p:cNvSpPr/>
          <p:nvPr/>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F7E6D8A-3DFC-4960-88A3-759FD33C5E8D}"/>
              </a:ext>
            </a:extLst>
          </p:cNvPr>
          <p:cNvSpPr/>
          <p:nvPr userDrawn="1"/>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67907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pic>
        <p:nvPicPr>
          <p:cNvPr id="8" name="Afbeelding 7"/>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5" name="Rechthoek 4"/>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D2630242-9484-499D-915F-0AE9A8747C06}"/>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375308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lvl1pPr>
              <a:defRPr>
                <a:latin typeface="Roboto"/>
              </a:defRPr>
            </a:lvl1pPr>
          </a:lstStyle>
          <a:p>
            <a:fld id="{CF8EE6B5-655B-4EF8-8CE5-15BD82B5140E}" type="datetimeFigureOut">
              <a:rPr lang="nl-BE" smtClean="0">
                <a:solidFill>
                  <a:prstClr val="black"/>
                </a:solidFill>
              </a:rPr>
              <a:pPr/>
              <a:t>19/11/2019</a:t>
            </a:fld>
            <a:endParaRPr lang="nl-BE">
              <a:solidFill>
                <a:prstClr val="black"/>
              </a:solidFill>
            </a:endParaRPr>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lvl1pPr>
              <a:defRPr>
                <a:latin typeface="Roboto"/>
              </a:defRPr>
            </a:lvl1pPr>
          </a:lstStyle>
          <a:p>
            <a:endParaRPr lang="nl-BE">
              <a:solidFill>
                <a:prstClr val="black"/>
              </a:solidFill>
            </a:endParaRPr>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lvl1pPr>
              <a:defRPr>
                <a:latin typeface="Roboto"/>
              </a:defRPr>
            </a:lvl1pPr>
          </a:lstStyle>
          <a:p>
            <a:fld id="{A9D34927-37D0-4325-8DCE-402EB177F48E}" type="slidenum">
              <a:rPr lang="nl-BE" smtClean="0">
                <a:solidFill>
                  <a:prstClr val="black"/>
                </a:solidFill>
              </a:rPr>
              <a:pPr/>
              <a:t>‹nr.›</a:t>
            </a:fld>
            <a:endParaRPr lang="nl-BE">
              <a:solidFill>
                <a:prstClr val="black"/>
              </a:solidFill>
            </a:endParaRPr>
          </a:p>
        </p:txBody>
      </p:sp>
      <p:pic>
        <p:nvPicPr>
          <p:cNvPr id="7" name="Afbeelding 6"/>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8" name="Rechthoek 7"/>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D9D8F0BA-CEB6-4B78-9D5A-54656B5CECD2}"/>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406506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dirty="0"/>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783FCB07-162B-494A-93BA-2CDF484D267C}"/>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405504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dirty="0"/>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4D59E1F-239C-4961-AF8C-E7839AA6D250}"/>
              </a:ext>
            </a:extLst>
          </p:cNvPr>
          <p:cNvSpPr/>
          <p:nvPr userDrawn="1"/>
        </p:nvSpPr>
        <p:spPr>
          <a:xfrm rot="5400000">
            <a:off x="-3270510" y="3270501"/>
            <a:ext cx="6858005" cy="316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9" name="Afbeelding 8">
            <a:extLst>
              <a:ext uri="{FF2B5EF4-FFF2-40B4-BE49-F238E27FC236}">
                <a16:creationId xmlns:a16="http://schemas.microsoft.com/office/drawing/2014/main" id="{E883DE3C-7041-40CF-A076-287D80EAAF04}"/>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Tree>
    <p:extLst>
      <p:ext uri="{BB962C8B-B14F-4D97-AF65-F5344CB8AC3E}">
        <p14:creationId xmlns:p14="http://schemas.microsoft.com/office/powerpoint/2010/main" val="385252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7910610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1" r:id="rId12"/>
    <p:sldLayoutId id="2147483663" r:id="rId13"/>
    <p:sldLayoutId id="2147483672" r:id="rId14"/>
    <p:sldLayoutId id="2147483673" r:id="rId15"/>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effectLst/>
          <a:latin typeface="Roboto"/>
          <a:ea typeface="+mj-ea"/>
          <a:cs typeface="+mj-cs"/>
        </a:defRPr>
      </a:lvl1pPr>
    </p:titleStyle>
    <p:body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Roboto"/>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Roboto"/>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Roboto"/>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442" y="2791413"/>
            <a:ext cx="10515600" cy="2852737"/>
          </a:xfrm>
        </p:spPr>
        <p:txBody>
          <a:bodyPr>
            <a:normAutofit/>
          </a:bodyPr>
          <a:lstStyle/>
          <a:p>
            <a:r>
              <a:rPr lang="nl-NL" sz="6000" dirty="0" smtClean="0"/>
              <a:t>Eigen acties in de praktijk</a:t>
            </a:r>
            <a:endParaRPr lang="nl-NL" sz="6000" dirty="0"/>
          </a:p>
        </p:txBody>
      </p:sp>
    </p:spTree>
    <p:extLst>
      <p:ext uri="{BB962C8B-B14F-4D97-AF65-F5344CB8AC3E}">
        <p14:creationId xmlns:p14="http://schemas.microsoft.com/office/powerpoint/2010/main" val="405333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kstvak 47"/>
          <p:cNvSpPr txBox="1"/>
          <p:nvPr/>
        </p:nvSpPr>
        <p:spPr>
          <a:xfrm>
            <a:off x="699007" y="647637"/>
            <a:ext cx="3715554" cy="2308324"/>
          </a:xfrm>
          <a:prstGeom prst="rect">
            <a:avLst/>
          </a:prstGeom>
          <a:noFill/>
        </p:spPr>
        <p:txBody>
          <a:bodyPr wrap="square" rtlCol="0">
            <a:spAutoFit/>
          </a:bodyPr>
          <a:lstStyle/>
          <a:p>
            <a:r>
              <a:rPr lang="nl-NL" sz="2400" b="1" dirty="0">
                <a:solidFill>
                  <a:prstClr val="black"/>
                </a:solidFill>
                <a:latin typeface="Roboto" pitchFamily="2" charset="0"/>
                <a:ea typeface="Roboto" pitchFamily="2" charset="0"/>
              </a:rPr>
              <a:t>Wat zet de leerkracht in zijn/haar werkvormen en aanpak in om de diversiteit te waarderen en benutten? </a:t>
            </a:r>
          </a:p>
          <a:p>
            <a:endParaRPr lang="nl-NL" sz="2400" b="1" dirty="0">
              <a:solidFill>
                <a:prstClr val="black"/>
              </a:solidFill>
              <a:latin typeface="Roboto" pitchFamily="2" charset="0"/>
              <a:ea typeface="Roboto" pitchFamily="2" charset="0"/>
            </a:endParaRPr>
          </a:p>
        </p:txBody>
      </p:sp>
      <p:grpSp>
        <p:nvGrpSpPr>
          <p:cNvPr id="3" name="Group 2"/>
          <p:cNvGrpSpPr/>
          <p:nvPr/>
        </p:nvGrpSpPr>
        <p:grpSpPr>
          <a:xfrm>
            <a:off x="4983545" y="0"/>
            <a:ext cx="7215894" cy="7043458"/>
            <a:chOff x="3662745" y="259437"/>
            <a:chExt cx="7215894" cy="7043458"/>
          </a:xfrm>
        </p:grpSpPr>
        <p:grpSp>
          <p:nvGrpSpPr>
            <p:cNvPr id="11" name="Groep 10"/>
            <p:cNvGrpSpPr/>
            <p:nvPr/>
          </p:nvGrpSpPr>
          <p:grpSpPr>
            <a:xfrm>
              <a:off x="3662745" y="259437"/>
              <a:ext cx="7215894" cy="7043458"/>
              <a:chOff x="3583925" y="43562"/>
              <a:chExt cx="7414117" cy="7268573"/>
            </a:xfrm>
          </p:grpSpPr>
          <p:sp>
            <p:nvSpPr>
              <p:cNvPr id="93" name="Tekstvak 92"/>
              <p:cNvSpPr txBox="1"/>
              <p:nvPr/>
            </p:nvSpPr>
            <p:spPr>
              <a:xfrm>
                <a:off x="3583925" y="2688967"/>
                <a:ext cx="1847666" cy="1238694"/>
              </a:xfrm>
              <a:prstGeom prst="rect">
                <a:avLst/>
              </a:prstGeom>
              <a:noFill/>
            </p:spPr>
            <p:txBody>
              <a:bodyPr wrap="square" rtlCol="0">
                <a:spAutoFit/>
              </a:bodyPr>
              <a:lstStyle/>
              <a:p>
                <a:pPr algn="r"/>
                <a:r>
                  <a:rPr lang="nl-BE" b="1" dirty="0">
                    <a:solidFill>
                      <a:schemeClr val="accent4">
                        <a:lumMod val="25000"/>
                      </a:schemeClr>
                    </a:solidFill>
                    <a:latin typeface="Roboto" pitchFamily="2" charset="0"/>
                    <a:ea typeface="Roboto" pitchFamily="2" charset="0"/>
                  </a:rPr>
                  <a:t>Originaliteit, vernieuwende aanpak, speelsheid</a:t>
                </a:r>
              </a:p>
            </p:txBody>
          </p:sp>
          <p:grpSp>
            <p:nvGrpSpPr>
              <p:cNvPr id="10" name="Groep 9"/>
              <p:cNvGrpSpPr/>
              <p:nvPr/>
            </p:nvGrpSpPr>
            <p:grpSpPr>
              <a:xfrm>
                <a:off x="3942477" y="43562"/>
                <a:ext cx="7055565" cy="7268573"/>
                <a:chOff x="3957089" y="38854"/>
                <a:chExt cx="7055565" cy="7268573"/>
              </a:xfrm>
            </p:grpSpPr>
            <p:grpSp>
              <p:nvGrpSpPr>
                <p:cNvPr id="8" name="Groep 7"/>
                <p:cNvGrpSpPr/>
                <p:nvPr/>
              </p:nvGrpSpPr>
              <p:grpSpPr>
                <a:xfrm>
                  <a:off x="3957089" y="38854"/>
                  <a:ext cx="7055565" cy="7268573"/>
                  <a:chOff x="3957089" y="38854"/>
                  <a:chExt cx="7055565" cy="7268573"/>
                </a:xfrm>
              </p:grpSpPr>
              <p:grpSp>
                <p:nvGrpSpPr>
                  <p:cNvPr id="7" name="Groep 6"/>
                  <p:cNvGrpSpPr/>
                  <p:nvPr/>
                </p:nvGrpSpPr>
                <p:grpSpPr>
                  <a:xfrm>
                    <a:off x="3957089" y="1147302"/>
                    <a:ext cx="7055565" cy="6160125"/>
                    <a:chOff x="3938686" y="1136241"/>
                    <a:chExt cx="7055565" cy="6160125"/>
                  </a:xfrm>
                </p:grpSpPr>
                <p:grpSp>
                  <p:nvGrpSpPr>
                    <p:cNvPr id="62" name="Groep 61"/>
                    <p:cNvGrpSpPr/>
                    <p:nvPr/>
                  </p:nvGrpSpPr>
                  <p:grpSpPr>
                    <a:xfrm>
                      <a:off x="3938686" y="1136241"/>
                      <a:ext cx="7055565" cy="6160125"/>
                      <a:chOff x="1999627" y="894953"/>
                      <a:chExt cx="7055565" cy="6160125"/>
                    </a:xfrm>
                  </p:grpSpPr>
                  <p:grpSp>
                    <p:nvGrpSpPr>
                      <p:cNvPr id="63" name="Groep 62"/>
                      <p:cNvGrpSpPr/>
                      <p:nvPr/>
                    </p:nvGrpSpPr>
                    <p:grpSpPr>
                      <a:xfrm>
                        <a:off x="1999627" y="894953"/>
                        <a:ext cx="7055565" cy="6160125"/>
                        <a:chOff x="1999627" y="894953"/>
                        <a:chExt cx="7055565" cy="6160125"/>
                      </a:xfrm>
                    </p:grpSpPr>
                    <p:grpSp>
                      <p:nvGrpSpPr>
                        <p:cNvPr id="66" name="Groep 65"/>
                        <p:cNvGrpSpPr/>
                        <p:nvPr/>
                      </p:nvGrpSpPr>
                      <p:grpSpPr>
                        <a:xfrm>
                          <a:off x="3543724" y="1567490"/>
                          <a:ext cx="3824807" cy="3760783"/>
                          <a:chOff x="2986926" y="1386473"/>
                          <a:chExt cx="5381839" cy="5001767"/>
                        </a:xfrm>
                      </p:grpSpPr>
                      <p:sp>
                        <p:nvSpPr>
                          <p:cNvPr id="80" name="Ovaal 79"/>
                          <p:cNvSpPr/>
                          <p:nvPr/>
                        </p:nvSpPr>
                        <p:spPr>
                          <a:xfrm>
                            <a:off x="3028669" y="1386473"/>
                            <a:ext cx="5340096" cy="5001767"/>
                          </a:xfrm>
                          <a:prstGeom prst="ellipse">
                            <a:avLst/>
                          </a:prstGeom>
                          <a:ln w="571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solidFill>
                                <a:prstClr val="black"/>
                              </a:solidFill>
                              <a:latin typeface="Roboto" pitchFamily="2" charset="0"/>
                              <a:ea typeface="Roboto" pitchFamily="2" charset="0"/>
                            </a:endParaRPr>
                          </a:p>
                        </p:txBody>
                      </p:sp>
                      <p:sp>
                        <p:nvSpPr>
                          <p:cNvPr id="81" name="Ovaal 80"/>
                          <p:cNvSpPr/>
                          <p:nvPr/>
                        </p:nvSpPr>
                        <p:spPr>
                          <a:xfrm>
                            <a:off x="4360497" y="6012119"/>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2" name="Ovaal 81"/>
                          <p:cNvSpPr/>
                          <p:nvPr/>
                        </p:nvSpPr>
                        <p:spPr>
                          <a:xfrm>
                            <a:off x="2986926" y="3186796"/>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3" name="Ovaal 82"/>
                          <p:cNvSpPr/>
                          <p:nvPr/>
                        </p:nvSpPr>
                        <p:spPr>
                          <a:xfrm>
                            <a:off x="7447367" y="1965241"/>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4" name="Ovaal 83"/>
                          <p:cNvSpPr/>
                          <p:nvPr/>
                        </p:nvSpPr>
                        <p:spPr>
                          <a:xfrm>
                            <a:off x="7976570" y="4860833"/>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9" name="Ovaal 88"/>
                          <p:cNvSpPr/>
                          <p:nvPr/>
                        </p:nvSpPr>
                        <p:spPr>
                          <a:xfrm>
                            <a:off x="3135972" y="4763871"/>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67" name="Tekstvak 66"/>
                        <p:cNvSpPr txBox="1"/>
                        <p:nvPr/>
                      </p:nvSpPr>
                      <p:spPr>
                        <a:xfrm rot="19197641">
                          <a:off x="6582742" y="894953"/>
                          <a:ext cx="2072889" cy="952840"/>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Maatwerk voor individuele leerlingen</a:t>
                          </a:r>
                        </a:p>
                      </p:txBody>
                    </p:sp>
                    <p:sp>
                      <p:nvSpPr>
                        <p:cNvPr id="68" name="Tekstvak 67"/>
                        <p:cNvSpPr txBox="1"/>
                        <p:nvPr/>
                      </p:nvSpPr>
                      <p:spPr>
                        <a:xfrm rot="4348592">
                          <a:off x="5531710" y="5651530"/>
                          <a:ext cx="1858402" cy="948694"/>
                        </a:xfrm>
                        <a:prstGeom prst="rect">
                          <a:avLst/>
                        </a:prstGeom>
                        <a:noFill/>
                      </p:spPr>
                      <p:txBody>
                        <a:bodyPr wrap="square" rtlCol="0">
                          <a:spAutoFit/>
                        </a:bodyPr>
                        <a:lstStyle/>
                        <a:p>
                          <a:r>
                            <a:rPr lang="nl-BE" b="1" dirty="0">
                              <a:solidFill>
                                <a:schemeClr val="accent6">
                                  <a:lumMod val="50000"/>
                                </a:schemeClr>
                              </a:solidFill>
                              <a:latin typeface="Roboto" pitchFamily="2" charset="0"/>
                              <a:ea typeface="Roboto" pitchFamily="2" charset="0"/>
                            </a:rPr>
                            <a:t>Groeperings-vormen &amp; samenwerking</a:t>
                          </a:r>
                        </a:p>
                      </p:txBody>
                    </p:sp>
                    <p:sp>
                      <p:nvSpPr>
                        <p:cNvPr id="69" name="Tekstvak 68"/>
                        <p:cNvSpPr txBox="1"/>
                        <p:nvPr/>
                      </p:nvSpPr>
                      <p:spPr>
                        <a:xfrm rot="17882371">
                          <a:off x="3779890" y="5489781"/>
                          <a:ext cx="1059398" cy="379478"/>
                        </a:xfrm>
                        <a:prstGeom prst="rect">
                          <a:avLst/>
                        </a:prstGeom>
                        <a:noFill/>
                      </p:spPr>
                      <p:txBody>
                        <a:bodyPr wrap="square" rtlCol="0">
                          <a:spAutoFit/>
                        </a:bodyPr>
                        <a:lstStyle/>
                        <a:p>
                          <a:pPr algn="r"/>
                          <a:r>
                            <a:rPr lang="nl-BE" b="1" dirty="0">
                              <a:solidFill>
                                <a:schemeClr val="accent4">
                                  <a:lumMod val="25000"/>
                                </a:schemeClr>
                              </a:solidFill>
                              <a:latin typeface="Roboto" pitchFamily="2" charset="0"/>
                              <a:ea typeface="Roboto" pitchFamily="2" charset="0"/>
                            </a:rPr>
                            <a:t>Variatie </a:t>
                          </a:r>
                        </a:p>
                      </p:txBody>
                    </p:sp>
                    <p:sp>
                      <p:nvSpPr>
                        <p:cNvPr id="71" name="Tekstvak 70"/>
                        <p:cNvSpPr txBox="1"/>
                        <p:nvPr/>
                      </p:nvSpPr>
                      <p:spPr>
                        <a:xfrm rot="19752257">
                          <a:off x="1999627" y="4294525"/>
                          <a:ext cx="1690161" cy="666988"/>
                        </a:xfrm>
                        <a:prstGeom prst="rect">
                          <a:avLst/>
                        </a:prstGeom>
                        <a:noFill/>
                      </p:spPr>
                      <p:txBody>
                        <a:bodyPr wrap="square" rtlCol="0">
                          <a:spAutoFit/>
                        </a:bodyPr>
                        <a:lstStyle/>
                        <a:p>
                          <a:r>
                            <a:rPr lang="nl-BE" b="1" dirty="0">
                              <a:solidFill>
                                <a:schemeClr val="accent4">
                                  <a:lumMod val="25000"/>
                                </a:schemeClr>
                              </a:solidFill>
                              <a:latin typeface="Roboto" pitchFamily="2" charset="0"/>
                              <a:ea typeface="Roboto" pitchFamily="2" charset="0"/>
                            </a:rPr>
                            <a:t>Activering &amp; betrokkenheid</a:t>
                          </a:r>
                        </a:p>
                      </p:txBody>
                    </p:sp>
                    <p:sp>
                      <p:nvSpPr>
                        <p:cNvPr id="72" name="Tekstvak 71"/>
                        <p:cNvSpPr txBox="1"/>
                        <p:nvPr/>
                      </p:nvSpPr>
                      <p:spPr>
                        <a:xfrm rot="21035252">
                          <a:off x="7383254" y="2217596"/>
                          <a:ext cx="1671938" cy="1238692"/>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Tempo, niveau, interesse, leerstrategie</a:t>
                          </a:r>
                        </a:p>
                      </p:txBody>
                    </p:sp>
                    <p:sp>
                      <p:nvSpPr>
                        <p:cNvPr id="73" name="Tekstvak 72"/>
                        <p:cNvSpPr txBox="1"/>
                        <p:nvPr/>
                      </p:nvSpPr>
                      <p:spPr>
                        <a:xfrm rot="2264164">
                          <a:off x="7060018" y="4324354"/>
                          <a:ext cx="1492966" cy="952840"/>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Inhoud, proces &amp; product</a:t>
                          </a:r>
                        </a:p>
                      </p:txBody>
                    </p:sp>
                    <p:sp>
                      <p:nvSpPr>
                        <p:cNvPr id="77" name="Ovaal 76"/>
                        <p:cNvSpPr/>
                        <p:nvPr/>
                      </p:nvSpPr>
                      <p:spPr>
                        <a:xfrm>
                          <a:off x="7229899" y="2921137"/>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78" name="Ovaal 77"/>
                        <p:cNvSpPr/>
                        <p:nvPr/>
                      </p:nvSpPr>
                      <p:spPr>
                        <a:xfrm>
                          <a:off x="4052158" y="2003851"/>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64" name="Tekstvak 63"/>
                      <p:cNvSpPr txBox="1"/>
                      <p:nvPr/>
                    </p:nvSpPr>
                    <p:spPr>
                      <a:xfrm rot="2448455">
                        <a:off x="2693932" y="1140098"/>
                        <a:ext cx="1652110" cy="666988"/>
                      </a:xfrm>
                      <a:prstGeom prst="rect">
                        <a:avLst/>
                      </a:prstGeom>
                      <a:noFill/>
                    </p:spPr>
                    <p:txBody>
                      <a:bodyPr wrap="square" rtlCol="0">
                        <a:spAutoFit/>
                      </a:bodyPr>
                      <a:lstStyle/>
                      <a:p>
                        <a:r>
                          <a:rPr lang="nl-BE" b="1" dirty="0">
                            <a:solidFill>
                              <a:schemeClr val="accent4">
                                <a:lumMod val="50000"/>
                              </a:schemeClr>
                            </a:solidFill>
                            <a:latin typeface="Roboto" pitchFamily="2" charset="0"/>
                            <a:ea typeface="Roboto" pitchFamily="2" charset="0"/>
                          </a:rPr>
                          <a:t>Structuur &amp; duidelijkheid</a:t>
                        </a:r>
                      </a:p>
                    </p:txBody>
                  </p:sp>
                </p:grpSp>
                <p:sp>
                  <p:nvSpPr>
                    <p:cNvPr id="90" name="Ovaal 89"/>
                    <p:cNvSpPr/>
                    <p:nvPr/>
                  </p:nvSpPr>
                  <p:spPr>
                    <a:xfrm>
                      <a:off x="7265236" y="1707361"/>
                      <a:ext cx="181959" cy="17875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94" name="Tekstvak 93"/>
                  <p:cNvSpPr txBox="1"/>
                  <p:nvPr/>
                </p:nvSpPr>
                <p:spPr>
                  <a:xfrm rot="5001221">
                    <a:off x="6436529" y="553921"/>
                    <a:ext cx="1694220" cy="664086"/>
                  </a:xfrm>
                  <a:prstGeom prst="rect">
                    <a:avLst/>
                  </a:prstGeom>
                  <a:noFill/>
                </p:spPr>
                <p:txBody>
                  <a:bodyPr wrap="square" rtlCol="0">
                    <a:spAutoFit/>
                  </a:bodyPr>
                  <a:lstStyle/>
                  <a:p>
                    <a:pPr algn="r"/>
                    <a:r>
                      <a:rPr lang="nl-BE" b="1" dirty="0">
                        <a:solidFill>
                          <a:schemeClr val="accent4">
                            <a:lumMod val="50000"/>
                          </a:schemeClr>
                        </a:solidFill>
                        <a:latin typeface="Roboto" pitchFamily="2" charset="0"/>
                        <a:ea typeface="Roboto" pitchFamily="2" charset="0"/>
                      </a:rPr>
                      <a:t>Goede vakkennis</a:t>
                    </a:r>
                  </a:p>
                </p:txBody>
              </p:sp>
            </p:grpSp>
            <p:sp>
              <p:nvSpPr>
                <p:cNvPr id="91" name="Ovaal 90"/>
                <p:cNvSpPr/>
                <p:nvPr/>
              </p:nvSpPr>
              <p:spPr>
                <a:xfrm>
                  <a:off x="8003207" y="5380208"/>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grpSp>
        <p:sp>
          <p:nvSpPr>
            <p:cNvPr id="2" name="Tekstvak 1"/>
            <p:cNvSpPr txBox="1"/>
            <p:nvPr/>
          </p:nvSpPr>
          <p:spPr>
            <a:xfrm>
              <a:off x="6186460" y="3175092"/>
              <a:ext cx="2708304" cy="1077218"/>
            </a:xfrm>
            <a:prstGeom prst="rect">
              <a:avLst/>
            </a:prstGeom>
            <a:noFill/>
          </p:spPr>
          <p:txBody>
            <a:bodyPr wrap="square" rtlCol="0">
              <a:spAutoFit/>
            </a:bodyPr>
            <a:lstStyle/>
            <a:p>
              <a:r>
                <a:rPr lang="nl-BE" sz="3200" b="1" dirty="0">
                  <a:solidFill>
                    <a:schemeClr val="tx1">
                      <a:lumMod val="75000"/>
                      <a:lumOff val="25000"/>
                    </a:schemeClr>
                  </a:solidFill>
                  <a:latin typeface="Roboto" pitchFamily="2" charset="0"/>
                  <a:ea typeface="Roboto" pitchFamily="2" charset="0"/>
                </a:rPr>
                <a:t>Werkvormen en aanpak</a:t>
              </a:r>
            </a:p>
          </p:txBody>
        </p:sp>
      </p:grpSp>
      <p:sp>
        <p:nvSpPr>
          <p:cNvPr id="34" name="Rechthoek 33"/>
          <p:cNvSpPr/>
          <p:nvPr/>
        </p:nvSpPr>
        <p:spPr>
          <a:xfrm>
            <a:off x="699007" y="3311031"/>
            <a:ext cx="3908786" cy="2328704"/>
          </a:xfrm>
          <a:prstGeom prst="rect">
            <a:avLst/>
          </a:prstGeom>
          <a:solidFill>
            <a:sysClr val="window" lastClr="FFFFFF"/>
          </a:solidFill>
          <a:ln w="12700" cap="flat" cmpd="sng" algn="ctr">
            <a:solidFill>
              <a:schemeClr val="bg1">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l-BE" sz="2400" dirty="0">
                <a:effectLst/>
                <a:latin typeface="Roboto" pitchFamily="2" charset="0"/>
                <a:ea typeface="Roboto" pitchFamily="2" charset="0"/>
                <a:cs typeface="Times New Roman" panose="02020603050405020304" pitchFamily="18" charset="0"/>
              </a:rPr>
              <a:t>Dimensies:</a:t>
            </a:r>
          </a:p>
          <a:p>
            <a:pPr marL="342900" lvl="0" indent="-342900">
              <a:lnSpc>
                <a:spcPct val="107000"/>
              </a:lnSpc>
              <a:spcAft>
                <a:spcPts val="0"/>
              </a:spcAft>
              <a:buFont typeface="+mj-lt"/>
              <a:buAutoNum type="arabicPeriod"/>
            </a:pPr>
            <a:r>
              <a:rPr lang="nl-BE" sz="2400" dirty="0">
                <a:solidFill>
                  <a:srgbClr val="FC7F7A"/>
                </a:solidFill>
                <a:effectLst/>
                <a:latin typeface="Roboto" pitchFamily="2" charset="0"/>
                <a:ea typeface="Roboto" pitchFamily="2" charset="0"/>
                <a:cs typeface="Times New Roman" panose="02020603050405020304" pitchFamily="18" charset="0"/>
              </a:rPr>
              <a:t>Adaptief lesgeven</a:t>
            </a:r>
          </a:p>
          <a:p>
            <a:pPr marL="342900" lvl="0" indent="-342900">
              <a:lnSpc>
                <a:spcPct val="107000"/>
              </a:lnSpc>
              <a:spcAft>
                <a:spcPts val="0"/>
              </a:spcAft>
              <a:buFont typeface="+mj-lt"/>
              <a:buAutoNum type="arabicPeriod"/>
            </a:pPr>
            <a:r>
              <a:rPr lang="nl-BE" sz="2400" dirty="0" smtClean="0">
                <a:solidFill>
                  <a:schemeClr val="accent4">
                    <a:lumMod val="50000"/>
                  </a:schemeClr>
                </a:solidFill>
                <a:effectLst/>
                <a:latin typeface="Roboto" pitchFamily="2" charset="0"/>
                <a:ea typeface="Roboto" pitchFamily="2" charset="0"/>
                <a:cs typeface="Times New Roman" panose="02020603050405020304" pitchFamily="18" charset="0"/>
              </a:rPr>
              <a:t>Actief leren bevorderen</a:t>
            </a:r>
          </a:p>
          <a:p>
            <a:pPr marL="342900" lvl="0" indent="-342900">
              <a:lnSpc>
                <a:spcPct val="107000"/>
              </a:lnSpc>
              <a:spcAft>
                <a:spcPts val="0"/>
              </a:spcAft>
              <a:buFont typeface="+mj-lt"/>
              <a:buAutoNum type="arabicPeriod"/>
            </a:pPr>
            <a:r>
              <a:rPr lang="nl-BE" sz="2400" dirty="0" smtClean="0">
                <a:solidFill>
                  <a:schemeClr val="accent4">
                    <a:lumMod val="25000"/>
                  </a:schemeClr>
                </a:solidFill>
                <a:effectLst/>
                <a:latin typeface="Roboto" pitchFamily="2" charset="0"/>
                <a:ea typeface="Roboto" pitchFamily="2" charset="0"/>
                <a:cs typeface="Times New Roman" panose="02020603050405020304" pitchFamily="18" charset="0"/>
              </a:rPr>
              <a:t>Heldere instructie geven</a:t>
            </a:r>
          </a:p>
          <a:p>
            <a:pPr marL="342900" lvl="0" indent="-342900">
              <a:lnSpc>
                <a:spcPct val="107000"/>
              </a:lnSpc>
              <a:spcAft>
                <a:spcPts val="800"/>
              </a:spcAft>
              <a:buFont typeface="+mj-lt"/>
              <a:buAutoNum type="arabicPeriod"/>
            </a:pPr>
            <a:r>
              <a:rPr lang="nl-BE" sz="2400" dirty="0" smtClean="0">
                <a:solidFill>
                  <a:schemeClr val="accent6">
                    <a:lumMod val="50000"/>
                  </a:schemeClr>
                </a:solidFill>
                <a:effectLst/>
                <a:latin typeface="Roboto" pitchFamily="2" charset="0"/>
                <a:ea typeface="Roboto" pitchFamily="2" charset="0"/>
                <a:cs typeface="Times New Roman" panose="02020603050405020304" pitchFamily="18" charset="0"/>
              </a:rPr>
              <a:t>Flexibel </a:t>
            </a:r>
            <a:r>
              <a:rPr lang="nl-BE" sz="2400" dirty="0">
                <a:solidFill>
                  <a:schemeClr val="accent6">
                    <a:lumMod val="50000"/>
                  </a:schemeClr>
                </a:solidFill>
                <a:effectLst/>
                <a:latin typeface="Roboto" pitchFamily="2" charset="0"/>
                <a:ea typeface="Roboto" pitchFamily="2" charset="0"/>
                <a:cs typeface="Times New Roman" panose="02020603050405020304" pitchFamily="18" charset="0"/>
              </a:rPr>
              <a:t>groeperen</a:t>
            </a:r>
          </a:p>
        </p:txBody>
      </p:sp>
    </p:spTree>
    <p:extLst>
      <p:ext uri="{BB962C8B-B14F-4D97-AF65-F5344CB8AC3E}">
        <p14:creationId xmlns:p14="http://schemas.microsoft.com/office/powerpoint/2010/main" val="32711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a:t>Inspirerende richtvragen werkvormen en aanpak</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BE" sz="2200" dirty="0">
                <a:latin typeface="Roboto" panose="02000000000000000000" pitchFamily="2" charset="0"/>
                <a:ea typeface="Roboto" panose="02000000000000000000" pitchFamily="2" charset="0"/>
              </a:rPr>
              <a:t>Aanbrenger</a:t>
            </a:r>
          </a:p>
          <a:p>
            <a:r>
              <a:rPr lang="nl-BE" sz="2200" dirty="0">
                <a:latin typeface="Roboto" panose="02000000000000000000" pitchFamily="2" charset="0"/>
                <a:ea typeface="Roboto" panose="02000000000000000000" pitchFamily="2" charset="0"/>
              </a:rPr>
              <a:t>Hoe benutte je de diversiteit tussen leerlingen in je werkvormen en aanpak?</a:t>
            </a:r>
          </a:p>
          <a:p>
            <a:r>
              <a:rPr lang="nl-BE" sz="2200" dirty="0">
                <a:latin typeface="Roboto" panose="02000000000000000000" pitchFamily="2" charset="0"/>
                <a:ea typeface="Roboto" panose="02000000000000000000" pitchFamily="2" charset="0"/>
              </a:rPr>
              <a:t>Hoe stimuleerde je samenwerkend leren? </a:t>
            </a:r>
          </a:p>
          <a:p>
            <a:r>
              <a:rPr lang="nl-BE" sz="2200" dirty="0">
                <a:latin typeface="Roboto" panose="02000000000000000000" pitchFamily="2" charset="0"/>
                <a:ea typeface="Roboto" panose="02000000000000000000" pitchFamily="2" charset="0"/>
              </a:rPr>
              <a:t>Welke groeperingsvormen heb je ingezet? </a:t>
            </a:r>
          </a:p>
          <a:p>
            <a:r>
              <a:rPr lang="nl-BE" sz="2200" dirty="0">
                <a:latin typeface="Roboto" panose="02000000000000000000" pitchFamily="2" charset="0"/>
                <a:ea typeface="Roboto" panose="02000000000000000000" pitchFamily="2" charset="0"/>
              </a:rPr>
              <a:t>Hoe hield je in je werkvormen en aanpak rekening met verschillen tussen leerlingen op vlak van tempo, niveau, interesses en leerstrategie? </a:t>
            </a:r>
          </a:p>
          <a:p>
            <a:r>
              <a:rPr lang="nl-BE" sz="2200" dirty="0">
                <a:latin typeface="Roboto" panose="02000000000000000000" pitchFamily="2" charset="0"/>
                <a:ea typeface="Roboto" panose="02000000000000000000" pitchFamily="2" charset="0"/>
              </a:rPr>
              <a:t>Wat deed je om alle </a:t>
            </a:r>
            <a:r>
              <a:rPr lang="nl-NL" sz="2200" dirty="0">
                <a:latin typeface="Roboto" panose="02000000000000000000" pitchFamily="2" charset="0"/>
                <a:ea typeface="Roboto" panose="02000000000000000000" pitchFamily="2" charset="0"/>
              </a:rPr>
              <a:t>leerlingen actief, betrokken en gemotiveerd te houden?</a:t>
            </a:r>
          </a:p>
          <a:p>
            <a:r>
              <a:rPr lang="nl-NL" sz="2200" dirty="0">
                <a:latin typeface="Roboto" panose="02000000000000000000" pitchFamily="2" charset="0"/>
                <a:ea typeface="Roboto" panose="02000000000000000000" pitchFamily="2" charset="0"/>
              </a:rPr>
              <a:t>Hoe bood je structuur en duidelijkheid in je klas?</a:t>
            </a:r>
          </a:p>
          <a:p>
            <a:pPr marL="0" indent="0">
              <a:lnSpc>
                <a:spcPct val="100000"/>
              </a:lnSpc>
              <a:buNone/>
            </a:pPr>
            <a:endParaRPr lang="nl-NL" sz="2200" dirty="0">
              <a:latin typeface="Roboto" panose="02000000000000000000" pitchFamily="2" charset="0"/>
              <a:ea typeface="Roboto" panose="02000000000000000000" pitchFamily="2" charset="0"/>
            </a:endParaRPr>
          </a:p>
          <a:p>
            <a:pPr marL="0" indent="0">
              <a:lnSpc>
                <a:spcPct val="100000"/>
              </a:lnSpc>
              <a:buNone/>
            </a:pPr>
            <a:r>
              <a:rPr lang="nl-NL" sz="2200" dirty="0">
                <a:latin typeface="Roboto" panose="02000000000000000000" pitchFamily="2" charset="0"/>
                <a:ea typeface="Roboto" panose="02000000000000000000" pitchFamily="2" charset="0"/>
              </a:rPr>
              <a:t>Medestudenten</a:t>
            </a:r>
          </a:p>
          <a:p>
            <a:pPr>
              <a:lnSpc>
                <a:spcPct val="100000"/>
              </a:lnSpc>
            </a:pPr>
            <a:r>
              <a:rPr lang="nl-NL" sz="2200" dirty="0">
                <a:latin typeface="Roboto" panose="02000000000000000000" pitchFamily="2" charset="0"/>
                <a:ea typeface="Roboto" panose="02000000000000000000" pitchFamily="2" charset="0"/>
              </a:rPr>
              <a:t> </a:t>
            </a:r>
            <a:r>
              <a:rPr lang="nl-BE" sz="2200" dirty="0">
                <a:latin typeface="Roboto" panose="02000000000000000000" pitchFamily="2" charset="0"/>
                <a:ea typeface="Roboto" panose="02000000000000000000" pitchFamily="2" charset="0"/>
              </a:rPr>
              <a:t>Hoe zien jullie dit?</a:t>
            </a:r>
          </a:p>
          <a:p>
            <a:pPr>
              <a:lnSpc>
                <a:spcPct val="100000"/>
              </a:lnSpc>
            </a:pPr>
            <a:r>
              <a:rPr lang="nl-BE" sz="2200" dirty="0">
                <a:latin typeface="Roboto" panose="02000000000000000000" pitchFamily="2" charset="0"/>
                <a:ea typeface="Roboto" panose="02000000000000000000" pitchFamily="2" charset="0"/>
              </a:rPr>
              <a:t>Hoe zou je het nog kunnen aanpakken?</a:t>
            </a:r>
          </a:p>
          <a:p>
            <a:pPr>
              <a:lnSpc>
                <a:spcPct val="100000"/>
              </a:lnSpc>
            </a:pPr>
            <a:endParaRPr lang="nl-NL" sz="2000" dirty="0">
              <a:latin typeface="+mj-lt"/>
            </a:endParaRPr>
          </a:p>
          <a:p>
            <a:endParaRPr lang="nl-NL" sz="2000" dirty="0">
              <a:latin typeface="+mj-lt"/>
            </a:endParaRPr>
          </a:p>
          <a:p>
            <a:endParaRPr lang="nl-BE" dirty="0">
              <a:latin typeface="+mj-lt"/>
            </a:endParaRPr>
          </a:p>
          <a:p>
            <a:endParaRPr lang="nl-BE" dirty="0"/>
          </a:p>
        </p:txBody>
      </p:sp>
    </p:spTree>
    <p:extLst>
      <p:ext uri="{BB962C8B-B14F-4D97-AF65-F5344CB8AC3E}">
        <p14:creationId xmlns:p14="http://schemas.microsoft.com/office/powerpoint/2010/main" val="77478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rotWithShape="1">
          <a:blip r:embed="rId3">
            <a:extLst>
              <a:ext uri="{28A0092B-C50C-407E-A947-70E740481C1C}">
                <a14:useLocalDpi xmlns:a14="http://schemas.microsoft.com/office/drawing/2010/main" val="0"/>
              </a:ext>
            </a:extLst>
          </a:blip>
          <a:srcRect l="23301" r="765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el 1"/>
          <p:cNvSpPr>
            <a:spLocks noGrp="1"/>
          </p:cNvSpPr>
          <p:nvPr>
            <p:ph type="title"/>
          </p:nvPr>
        </p:nvSpPr>
        <p:spPr>
          <a:xfrm>
            <a:off x="655320" y="365125"/>
            <a:ext cx="5120114" cy="1692794"/>
          </a:xfrm>
        </p:spPr>
        <p:txBody>
          <a:bodyPr>
            <a:normAutofit/>
          </a:bodyPr>
          <a:lstStyle/>
          <a:p>
            <a:r>
              <a:rPr lang="nl-NL" dirty="0" smtClean="0"/>
              <a:t>Inhoud</a:t>
            </a:r>
            <a:endParaRPr lang="nl-NL" dirty="0">
              <a:latin typeface="Poiret One" charset="0"/>
              <a:ea typeface="Poiret One" charset="0"/>
              <a:cs typeface="Poiret One" charset="0"/>
            </a:endParaRPr>
          </a:p>
        </p:txBody>
      </p:sp>
      <p:sp>
        <p:nvSpPr>
          <p:cNvPr id="3" name="Tijdelijke aanduiding voor inhoud 2"/>
          <p:cNvSpPr>
            <a:spLocks noGrp="1"/>
          </p:cNvSpPr>
          <p:nvPr>
            <p:ph idx="1"/>
          </p:nvPr>
        </p:nvSpPr>
        <p:spPr>
          <a:xfrm>
            <a:off x="655321" y="2575034"/>
            <a:ext cx="5120113" cy="3462228"/>
          </a:xfrm>
        </p:spPr>
        <p:txBody>
          <a:bodyPr>
            <a:normAutofit/>
          </a:bodyPr>
          <a:lstStyle/>
          <a:p>
            <a:pPr marL="342900" indent="-342900">
              <a:buFont typeface="+mj-lt"/>
              <a:buAutoNum type="arabicPeriod"/>
            </a:pPr>
            <a:endParaRPr lang="nl-NL" sz="1800" dirty="0"/>
          </a:p>
          <a:p>
            <a:pPr marL="800100" lvl="1" indent="-342900">
              <a:buFont typeface="+mj-lt"/>
              <a:buAutoNum type="arabicPeriod"/>
            </a:pPr>
            <a:r>
              <a:rPr lang="nl-NL" dirty="0">
                <a:solidFill>
                  <a:srgbClr val="FC7F7A"/>
                </a:solidFill>
              </a:rPr>
              <a:t>Afhaalronde</a:t>
            </a:r>
          </a:p>
          <a:p>
            <a:pPr marL="800100" lvl="1" indent="-342900">
              <a:buFont typeface="+mj-lt"/>
              <a:buAutoNum type="arabicPeriod"/>
            </a:pPr>
            <a:r>
              <a:rPr lang="nl-NL" dirty="0" err="1">
                <a:solidFill>
                  <a:srgbClr val="FC7F7A"/>
                </a:solidFill>
              </a:rPr>
              <a:t>Beeldcoaching</a:t>
            </a:r>
            <a:endParaRPr lang="nl-NL" dirty="0">
              <a:solidFill>
                <a:srgbClr val="FC7F7A"/>
              </a:solidFill>
            </a:endParaRPr>
          </a:p>
          <a:p>
            <a:pPr marL="800100" lvl="1" indent="-342900">
              <a:buFont typeface="+mj-lt"/>
              <a:buAutoNum type="arabicPeriod"/>
            </a:pPr>
            <a:r>
              <a:rPr lang="nl-NL" dirty="0">
                <a:solidFill>
                  <a:srgbClr val="FC7F7A"/>
                </a:solidFill>
              </a:rPr>
              <a:t>Afronding</a:t>
            </a:r>
          </a:p>
          <a:p>
            <a:pPr marL="800100" lvl="1" indent="-342900">
              <a:buFont typeface="+mj-lt"/>
              <a:buAutoNum type="arabicPeriod"/>
            </a:pPr>
            <a:endParaRPr lang="nl-NL" dirty="0">
              <a:solidFill>
                <a:srgbClr val="FC7F7A"/>
              </a:solidFill>
            </a:endParaRPr>
          </a:p>
          <a:p>
            <a:pPr marL="342900" indent="-342900">
              <a:buFont typeface="+mj-lt"/>
              <a:buAutoNum type="arabicPeriod"/>
            </a:pPr>
            <a:endParaRPr lang="nl-NL" sz="1800" dirty="0">
              <a:solidFill>
                <a:schemeClr val="tx1"/>
              </a:solidFill>
            </a:endParaRPr>
          </a:p>
          <a:p>
            <a:pPr marL="800100" lvl="1" indent="-342900">
              <a:buFont typeface="+mj-lt"/>
              <a:buAutoNum type="arabicPeriod"/>
            </a:pPr>
            <a:endParaRPr lang="nl-NL" sz="1800" dirty="0"/>
          </a:p>
          <a:p>
            <a:pPr marL="800100" lvl="1" indent="-342900">
              <a:buFont typeface="+mj-lt"/>
              <a:buAutoNum type="arabicPeriod"/>
            </a:pPr>
            <a:endParaRPr lang="nl-NL" sz="1800" dirty="0"/>
          </a:p>
          <a:p>
            <a:pPr lvl="1"/>
            <a:endParaRPr lang="nl-NL" sz="1800" dirty="0">
              <a:latin typeface="+mj-lt"/>
            </a:endParaRPr>
          </a:p>
        </p:txBody>
      </p:sp>
    </p:spTree>
    <p:extLst>
      <p:ext uri="{BB962C8B-B14F-4D97-AF65-F5344CB8AC3E}">
        <p14:creationId xmlns:p14="http://schemas.microsoft.com/office/powerpoint/2010/main" val="341243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t>3. </a:t>
            </a:r>
            <a:r>
              <a:rPr lang="nl-BE" sz="3200" dirty="0"/>
              <a:t>Afronding</a:t>
            </a:r>
          </a:p>
        </p:txBody>
      </p:sp>
      <p:sp>
        <p:nvSpPr>
          <p:cNvPr id="3" name="Tijdelijke aanduiding voor inhoud 2"/>
          <p:cNvSpPr>
            <a:spLocks noGrp="1"/>
          </p:cNvSpPr>
          <p:nvPr>
            <p:ph idx="1"/>
          </p:nvPr>
        </p:nvSpPr>
        <p:spPr/>
        <p:txBody>
          <a:bodyPr>
            <a:normAutofit/>
          </a:bodyPr>
          <a:lstStyle/>
          <a:p>
            <a:r>
              <a:rPr lang="nl-BE" sz="2400" dirty="0">
                <a:latin typeface="Roboto" panose="02000000000000000000" pitchFamily="2" charset="0"/>
                <a:ea typeface="Roboto" panose="02000000000000000000" pitchFamily="2" charset="0"/>
              </a:rPr>
              <a:t>Tijdens </a:t>
            </a:r>
            <a:r>
              <a:rPr lang="nl-BE" sz="2400" dirty="0" smtClean="0">
                <a:latin typeface="Roboto" panose="02000000000000000000" pitchFamily="2" charset="0"/>
                <a:ea typeface="Roboto" panose="02000000000000000000" pitchFamily="2" charset="0"/>
              </a:rPr>
              <a:t>de les ‘Diversiteit in beeld’ </a:t>
            </a:r>
            <a:r>
              <a:rPr lang="nl-BE" sz="2400" dirty="0">
                <a:latin typeface="Roboto" panose="02000000000000000000" pitchFamily="2" charset="0"/>
                <a:ea typeface="Roboto" panose="02000000000000000000" pitchFamily="2" charset="0"/>
              </a:rPr>
              <a:t>bracht je je sterktes en uitdagingen in kaart. Neem deze er terug bij:</a:t>
            </a:r>
          </a:p>
          <a:p>
            <a:pPr marL="0" indent="0">
              <a:buNone/>
            </a:pPr>
            <a:r>
              <a:rPr lang="nl-BE" sz="2400" dirty="0">
                <a:latin typeface="Roboto" panose="02000000000000000000" pitchFamily="2" charset="0"/>
                <a:ea typeface="Roboto" panose="02000000000000000000" pitchFamily="2" charset="0"/>
              </a:rPr>
              <a:t> </a:t>
            </a:r>
          </a:p>
          <a:p>
            <a:pPr lvl="1"/>
            <a:r>
              <a:rPr lang="nl-BE" dirty="0">
                <a:latin typeface="Roboto" panose="02000000000000000000" pitchFamily="2" charset="0"/>
                <a:ea typeface="Roboto" panose="02000000000000000000" pitchFamily="2" charset="0"/>
              </a:rPr>
              <a:t>Welke feedback kreeg je van je medestudenten? Wat neem je daaruit mee voor je verdere groei? Vat dit samen in het document.</a:t>
            </a:r>
          </a:p>
          <a:p>
            <a:pPr lvl="1"/>
            <a:r>
              <a:rPr lang="nl-BE" dirty="0">
                <a:latin typeface="Roboto" panose="02000000000000000000" pitchFamily="2" charset="0"/>
                <a:ea typeface="Roboto" panose="02000000000000000000" pitchFamily="2" charset="0"/>
              </a:rPr>
              <a:t>Waar liggen nog uitdagingen in het creëren van inclusieve leeromgevingen voor jou? Vul eventueel aan.</a:t>
            </a:r>
          </a:p>
          <a:p>
            <a:pPr lvl="1"/>
            <a:r>
              <a:rPr lang="nl-NL" dirty="0">
                <a:latin typeface="Roboto" panose="02000000000000000000" pitchFamily="2" charset="0"/>
                <a:ea typeface="Roboto" panose="02000000000000000000" pitchFamily="2" charset="0"/>
              </a:rPr>
              <a:t>Wat heeft je geïnspireerd in de filmclips van je medestudenten? Wat zou je zelf ook willen uitproberen?</a:t>
            </a:r>
          </a:p>
          <a:p>
            <a:endParaRPr lang="nl-BE" sz="2000" dirty="0">
              <a:latin typeface="Roboto" panose="02000000000000000000" pitchFamily="2" charset="0"/>
              <a:ea typeface="Roboto" panose="02000000000000000000" pitchFamily="2" charset="0"/>
            </a:endParaRPr>
          </a:p>
          <a:p>
            <a:endParaRPr lang="nl-BE" dirty="0"/>
          </a:p>
        </p:txBody>
      </p:sp>
    </p:spTree>
    <p:extLst>
      <p:ext uri="{BB962C8B-B14F-4D97-AF65-F5344CB8AC3E}">
        <p14:creationId xmlns:p14="http://schemas.microsoft.com/office/powerpoint/2010/main" val="228966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Bedankt!</a:t>
            </a:r>
          </a:p>
        </p:txBody>
      </p:sp>
    </p:spTree>
    <p:extLst>
      <p:ext uri="{BB962C8B-B14F-4D97-AF65-F5344CB8AC3E}">
        <p14:creationId xmlns:p14="http://schemas.microsoft.com/office/powerpoint/2010/main" val="161200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Doelstellingen</a:t>
            </a:r>
          </a:p>
        </p:txBody>
      </p:sp>
      <p:sp>
        <p:nvSpPr>
          <p:cNvPr id="3" name="Tijdelijke aanduiding voor inhoud 2"/>
          <p:cNvSpPr>
            <a:spLocks noGrp="1"/>
          </p:cNvSpPr>
          <p:nvPr>
            <p:ph idx="1"/>
          </p:nvPr>
        </p:nvSpPr>
        <p:spPr/>
        <p:txBody>
          <a:bodyPr>
            <a:normAutofit/>
          </a:bodyPr>
          <a:lstStyle/>
          <a:p>
            <a:pPr lvl="0" algn="just">
              <a:spcAft>
                <a:spcPts val="0"/>
              </a:spcAft>
            </a:pPr>
            <a:r>
              <a:rPr lang="nl-BE" sz="2400" dirty="0" smtClean="0">
                <a:latin typeface="Roboto" panose="02000000000000000000" pitchFamily="2" charset="0"/>
                <a:ea typeface="Roboto" panose="02000000000000000000" pitchFamily="2" charset="0"/>
                <a:cs typeface="Calibri Light" panose="020F0302020204030204" pitchFamily="34" charset="0"/>
              </a:rPr>
              <a:t>Je </a:t>
            </a:r>
            <a:r>
              <a:rPr lang="nl-BE" sz="2400" dirty="0">
                <a:latin typeface="Roboto" panose="02000000000000000000" pitchFamily="2" charset="0"/>
                <a:ea typeface="Roboto" panose="02000000000000000000" pitchFamily="2" charset="0"/>
                <a:cs typeface="Calibri Light" panose="020F0302020204030204" pitchFamily="34" charset="0"/>
              </a:rPr>
              <a:t>brengt in beeld hoe jouw acties bijdragen aan een inclusieve leeromgeving voor alle leerlingen door enerzijds diversiteit te waarderen en benutten en anderzijds verbindend samen te werken met diverse partners.</a:t>
            </a:r>
            <a:endParaRPr lang="nl-BE" sz="1800" dirty="0">
              <a:latin typeface="Roboto" panose="02000000000000000000" pitchFamily="2" charset="0"/>
              <a:ea typeface="Roboto" panose="02000000000000000000" pitchFamily="2" charset="0"/>
              <a:cs typeface="Times New Roman" panose="02020603050405020304" pitchFamily="18" charset="0"/>
            </a:endParaRPr>
          </a:p>
          <a:p>
            <a:r>
              <a:rPr lang="nl-BE" sz="2400" dirty="0" smtClean="0">
                <a:latin typeface="Roboto" panose="02000000000000000000" pitchFamily="2" charset="0"/>
                <a:ea typeface="Roboto" panose="02000000000000000000" pitchFamily="2" charset="0"/>
              </a:rPr>
              <a:t>Je</a:t>
            </a:r>
            <a:r>
              <a:rPr lang="nl-BE" sz="2400" dirty="0" smtClean="0"/>
              <a:t> verwoordt je </a:t>
            </a:r>
            <a:r>
              <a:rPr lang="nl-BE" sz="2400" dirty="0"/>
              <a:t>groeimogelijkheden om inclusieve leeromgevingen te creëren.</a:t>
            </a:r>
          </a:p>
          <a:p>
            <a:endParaRPr lang="nl-BE" sz="2400" dirty="0">
              <a:latin typeface="+mj-lt"/>
            </a:endParaRPr>
          </a:p>
        </p:txBody>
      </p:sp>
      <p:pic>
        <p:nvPicPr>
          <p:cNvPr id="5" name="Afbeelding 4"/>
          <p:cNvPicPr>
            <a:picLocks noChangeAspect="1"/>
          </p:cNvPicPr>
          <p:nvPr/>
        </p:nvPicPr>
        <p:blipFill rotWithShape="1">
          <a:blip r:embed="rId2"/>
          <a:srcRect l="15120" r="5892" b="-3"/>
          <a:stretch/>
        </p:blipFill>
        <p:spPr>
          <a:xfrm>
            <a:off x="10182616" y="-93989"/>
            <a:ext cx="1772274" cy="2243789"/>
          </a:xfrm>
          <a:prstGeom prst="rect">
            <a:avLst/>
          </a:prstGeom>
        </p:spPr>
      </p:pic>
    </p:spTree>
    <p:extLst>
      <p:ext uri="{BB962C8B-B14F-4D97-AF65-F5344CB8AC3E}">
        <p14:creationId xmlns:p14="http://schemas.microsoft.com/office/powerpoint/2010/main" val="232287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rotWithShape="1">
          <a:blip r:embed="rId3">
            <a:extLst>
              <a:ext uri="{28A0092B-C50C-407E-A947-70E740481C1C}">
                <a14:useLocalDpi xmlns:a14="http://schemas.microsoft.com/office/drawing/2010/main" val="0"/>
              </a:ext>
            </a:extLst>
          </a:blip>
          <a:srcRect l="23301" r="765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el 1"/>
          <p:cNvSpPr>
            <a:spLocks noGrp="1"/>
          </p:cNvSpPr>
          <p:nvPr>
            <p:ph type="title"/>
          </p:nvPr>
        </p:nvSpPr>
        <p:spPr>
          <a:xfrm>
            <a:off x="655320" y="365125"/>
            <a:ext cx="5120114" cy="1692794"/>
          </a:xfrm>
        </p:spPr>
        <p:txBody>
          <a:bodyPr>
            <a:normAutofit/>
          </a:bodyPr>
          <a:lstStyle/>
          <a:p>
            <a:r>
              <a:rPr lang="nl-NL" dirty="0" smtClean="0"/>
              <a:t>Inhoud</a:t>
            </a:r>
            <a:endParaRPr lang="nl-NL" dirty="0">
              <a:latin typeface="Poiret One" charset="0"/>
              <a:ea typeface="Poiret One" charset="0"/>
              <a:cs typeface="Poiret One" charset="0"/>
            </a:endParaRPr>
          </a:p>
        </p:txBody>
      </p:sp>
      <p:sp>
        <p:nvSpPr>
          <p:cNvPr id="3" name="Tijdelijke aanduiding voor inhoud 2"/>
          <p:cNvSpPr>
            <a:spLocks noGrp="1"/>
          </p:cNvSpPr>
          <p:nvPr>
            <p:ph idx="1"/>
          </p:nvPr>
        </p:nvSpPr>
        <p:spPr>
          <a:xfrm>
            <a:off x="655321" y="2575034"/>
            <a:ext cx="5120113" cy="3462228"/>
          </a:xfrm>
        </p:spPr>
        <p:txBody>
          <a:bodyPr>
            <a:normAutofit/>
          </a:bodyPr>
          <a:lstStyle/>
          <a:p>
            <a:pPr marL="342900" indent="-342900">
              <a:buFont typeface="+mj-lt"/>
              <a:buAutoNum type="arabicPeriod"/>
            </a:pPr>
            <a:endParaRPr lang="nl-NL" sz="1800" dirty="0"/>
          </a:p>
          <a:p>
            <a:pPr marL="800100" lvl="1" indent="-342900">
              <a:buFont typeface="+mj-lt"/>
              <a:buAutoNum type="arabicPeriod"/>
            </a:pPr>
            <a:r>
              <a:rPr lang="nl-NL" dirty="0">
                <a:solidFill>
                  <a:srgbClr val="FC7F7A"/>
                </a:solidFill>
              </a:rPr>
              <a:t>Afhaalronde</a:t>
            </a:r>
          </a:p>
          <a:p>
            <a:pPr marL="800100" lvl="1" indent="-342900">
              <a:buFont typeface="+mj-lt"/>
              <a:buAutoNum type="arabicPeriod"/>
            </a:pPr>
            <a:r>
              <a:rPr lang="nl-NL" dirty="0" err="1"/>
              <a:t>Beeldcoaching</a:t>
            </a:r>
            <a:endParaRPr lang="nl-NL" dirty="0"/>
          </a:p>
          <a:p>
            <a:pPr marL="800100" lvl="1" indent="-342900">
              <a:buFont typeface="+mj-lt"/>
              <a:buAutoNum type="arabicPeriod"/>
            </a:pPr>
            <a:r>
              <a:rPr lang="nl-NL" dirty="0"/>
              <a:t>Afronding</a:t>
            </a:r>
          </a:p>
          <a:p>
            <a:pPr marL="800100" lvl="1" indent="-342900">
              <a:buFont typeface="+mj-lt"/>
              <a:buAutoNum type="arabicPeriod"/>
            </a:pPr>
            <a:endParaRPr lang="nl-NL" dirty="0">
              <a:solidFill>
                <a:srgbClr val="FC7F7A"/>
              </a:solidFill>
            </a:endParaRPr>
          </a:p>
          <a:p>
            <a:pPr marL="342900" indent="-342900">
              <a:buFont typeface="+mj-lt"/>
              <a:buAutoNum type="arabicPeriod"/>
            </a:pPr>
            <a:endParaRPr lang="nl-NL" sz="1800" dirty="0">
              <a:solidFill>
                <a:schemeClr val="tx1"/>
              </a:solidFill>
            </a:endParaRPr>
          </a:p>
          <a:p>
            <a:pPr marL="800100" lvl="1" indent="-342900">
              <a:buFont typeface="+mj-lt"/>
              <a:buAutoNum type="arabicPeriod"/>
            </a:pPr>
            <a:endParaRPr lang="nl-NL" sz="1800" dirty="0"/>
          </a:p>
          <a:p>
            <a:pPr marL="800100" lvl="1" indent="-342900">
              <a:buFont typeface="+mj-lt"/>
              <a:buAutoNum type="arabicPeriod"/>
            </a:pPr>
            <a:endParaRPr lang="nl-NL" sz="1800" dirty="0"/>
          </a:p>
          <a:p>
            <a:pPr lvl="1"/>
            <a:endParaRPr lang="nl-NL" sz="1800" dirty="0">
              <a:latin typeface="+mj-lt"/>
            </a:endParaRPr>
          </a:p>
        </p:txBody>
      </p:sp>
    </p:spTree>
    <p:extLst>
      <p:ext uri="{BB962C8B-B14F-4D97-AF65-F5344CB8AC3E}">
        <p14:creationId xmlns:p14="http://schemas.microsoft.com/office/powerpoint/2010/main" val="241302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1. </a:t>
            </a:r>
            <a:r>
              <a:rPr lang="nl-BE" dirty="0"/>
              <a:t>Afhaalronde</a:t>
            </a:r>
          </a:p>
        </p:txBody>
      </p:sp>
      <p:sp>
        <p:nvSpPr>
          <p:cNvPr id="3" name="Tijdelijke aanduiding voor inhoud 2"/>
          <p:cNvSpPr>
            <a:spLocks noGrp="1"/>
          </p:cNvSpPr>
          <p:nvPr>
            <p:ph idx="1"/>
          </p:nvPr>
        </p:nvSpPr>
        <p:spPr>
          <a:xfrm>
            <a:off x="586788" y="1773174"/>
            <a:ext cx="10515600" cy="4351338"/>
          </a:xfrm>
        </p:spPr>
        <p:txBody>
          <a:bodyPr/>
          <a:lstStyle/>
          <a:p>
            <a:pPr marL="0" indent="0">
              <a:buNone/>
            </a:pPr>
            <a:r>
              <a:rPr lang="nl-BE" dirty="0"/>
              <a:t> </a:t>
            </a:r>
          </a:p>
        </p:txBody>
      </p:sp>
      <p:sp>
        <p:nvSpPr>
          <p:cNvPr id="5" name="Wolk 4"/>
          <p:cNvSpPr/>
          <p:nvPr/>
        </p:nvSpPr>
        <p:spPr>
          <a:xfrm>
            <a:off x="395031" y="1773174"/>
            <a:ext cx="5610732" cy="45039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a:p>
            <a:pPr algn="ctr"/>
            <a:endParaRPr lang="nl-NL" dirty="0">
              <a:solidFill>
                <a:prstClr val="white"/>
              </a:solidFill>
            </a:endParaRPr>
          </a:p>
          <a:p>
            <a:pPr algn="ctr"/>
            <a:r>
              <a:rPr lang="nl-NL" dirty="0">
                <a:solidFill>
                  <a:prstClr val="white"/>
                </a:solidFill>
                <a:latin typeface="Roboto" panose="02000000000000000000" pitchFamily="2" charset="0"/>
                <a:ea typeface="Roboto" panose="02000000000000000000" pitchFamily="2" charset="0"/>
              </a:rPr>
              <a:t>Kies een beeld dat uitdrukt hoe het was om de filmclips te maken.</a:t>
            </a:r>
          </a:p>
          <a:p>
            <a:pPr algn="ctr"/>
            <a:endParaRPr lang="nl-NL" dirty="0">
              <a:solidFill>
                <a:prstClr val="white"/>
              </a:solidFill>
              <a:latin typeface="Roboto" panose="02000000000000000000" pitchFamily="2" charset="0"/>
              <a:ea typeface="Roboto" panose="02000000000000000000" pitchFamily="2" charset="0"/>
            </a:endParaRPr>
          </a:p>
          <a:p>
            <a:pPr algn="ctr"/>
            <a:r>
              <a:rPr lang="nl-NL" dirty="0">
                <a:solidFill>
                  <a:prstClr val="white"/>
                </a:solidFill>
                <a:latin typeface="Roboto" panose="02000000000000000000" pitchFamily="2" charset="0"/>
                <a:ea typeface="Roboto" panose="02000000000000000000" pitchFamily="2" charset="0"/>
              </a:rPr>
              <a:t>Heb je in de richting van je doel kunnen werken? </a:t>
            </a:r>
          </a:p>
          <a:p>
            <a:pPr algn="ctr"/>
            <a:r>
              <a:rPr lang="nl-NL" dirty="0">
                <a:solidFill>
                  <a:prstClr val="white"/>
                </a:solidFill>
                <a:latin typeface="Roboto" panose="02000000000000000000" pitchFamily="2" charset="0"/>
                <a:ea typeface="Roboto" panose="02000000000000000000" pitchFamily="2" charset="0"/>
              </a:rPr>
              <a:t>Hoe was het om je eerste stap/actie in beeld te brengen?</a:t>
            </a:r>
          </a:p>
          <a:p>
            <a:pPr algn="ctr"/>
            <a:r>
              <a:rPr lang="nl-NL" dirty="0">
                <a:solidFill>
                  <a:prstClr val="white"/>
                </a:solidFill>
                <a:latin typeface="Roboto" panose="02000000000000000000" pitchFamily="2" charset="0"/>
                <a:ea typeface="Roboto" panose="02000000000000000000" pitchFamily="2" charset="0"/>
              </a:rPr>
              <a:t>Hoe voelde het om gefilmd te worden?</a:t>
            </a:r>
          </a:p>
          <a:p>
            <a:pPr algn="ctr"/>
            <a:endParaRPr lang="nl-NL" dirty="0">
              <a:solidFill>
                <a:prstClr val="white"/>
              </a:solidFill>
            </a:endParaRPr>
          </a:p>
        </p:txBody>
      </p:sp>
      <p:pic>
        <p:nvPicPr>
          <p:cNvPr id="6" name="Afbeelding 5"/>
          <p:cNvPicPr>
            <a:picLocks noChangeAspect="1"/>
          </p:cNvPicPr>
          <p:nvPr/>
        </p:nvPicPr>
        <p:blipFill>
          <a:blip r:embed="rId3"/>
          <a:stretch>
            <a:fillRect/>
          </a:stretch>
        </p:blipFill>
        <p:spPr>
          <a:xfrm>
            <a:off x="5685904" y="365125"/>
            <a:ext cx="2619375" cy="1743075"/>
          </a:xfrm>
          <a:prstGeom prst="rect">
            <a:avLst/>
          </a:prstGeom>
        </p:spPr>
      </p:pic>
      <p:pic>
        <p:nvPicPr>
          <p:cNvPr id="7" name="Afbeelding 6"/>
          <p:cNvPicPr>
            <a:picLocks noChangeAspect="1"/>
          </p:cNvPicPr>
          <p:nvPr/>
        </p:nvPicPr>
        <p:blipFill>
          <a:blip r:embed="rId4"/>
          <a:stretch>
            <a:fillRect/>
          </a:stretch>
        </p:blipFill>
        <p:spPr>
          <a:xfrm>
            <a:off x="9116720" y="260952"/>
            <a:ext cx="2469094" cy="1847248"/>
          </a:xfrm>
          <a:prstGeom prst="rect">
            <a:avLst/>
          </a:prstGeom>
        </p:spPr>
      </p:pic>
      <p:pic>
        <p:nvPicPr>
          <p:cNvPr id="8" name="Tijdelijke aanduiding voor inhoud 3"/>
          <p:cNvPicPr>
            <a:picLocks noChangeAspect="1"/>
          </p:cNvPicPr>
          <p:nvPr/>
        </p:nvPicPr>
        <p:blipFill>
          <a:blip r:embed="rId5"/>
          <a:stretch>
            <a:fillRect/>
          </a:stretch>
        </p:blipFill>
        <p:spPr>
          <a:xfrm>
            <a:off x="8948640" y="2486168"/>
            <a:ext cx="2466975" cy="1644651"/>
          </a:xfrm>
          <a:prstGeom prst="rect">
            <a:avLst/>
          </a:prstGeom>
        </p:spPr>
      </p:pic>
      <p:pic>
        <p:nvPicPr>
          <p:cNvPr id="10" name="Afbeelding 9"/>
          <p:cNvPicPr>
            <a:picLocks noChangeAspect="1"/>
          </p:cNvPicPr>
          <p:nvPr/>
        </p:nvPicPr>
        <p:blipFill>
          <a:blip r:embed="rId6"/>
          <a:stretch>
            <a:fillRect/>
          </a:stretch>
        </p:blipFill>
        <p:spPr>
          <a:xfrm>
            <a:off x="6197520" y="2500097"/>
            <a:ext cx="2254994" cy="1691246"/>
          </a:xfrm>
          <a:prstGeom prst="rect">
            <a:avLst/>
          </a:prstGeom>
        </p:spPr>
      </p:pic>
      <p:pic>
        <p:nvPicPr>
          <p:cNvPr id="11" name="Afbeelding 10"/>
          <p:cNvPicPr>
            <a:picLocks noChangeAspect="1"/>
          </p:cNvPicPr>
          <p:nvPr/>
        </p:nvPicPr>
        <p:blipFill>
          <a:blip r:embed="rId7"/>
          <a:stretch>
            <a:fillRect/>
          </a:stretch>
        </p:blipFill>
        <p:spPr>
          <a:xfrm>
            <a:off x="9216270" y="4454913"/>
            <a:ext cx="2137530" cy="1722050"/>
          </a:xfrm>
          <a:prstGeom prst="rect">
            <a:avLst/>
          </a:prstGeom>
        </p:spPr>
      </p:pic>
      <p:pic>
        <p:nvPicPr>
          <p:cNvPr id="12" name="Afbeelding 11"/>
          <p:cNvPicPr>
            <a:picLocks noChangeAspect="1"/>
          </p:cNvPicPr>
          <p:nvPr/>
        </p:nvPicPr>
        <p:blipFill>
          <a:blip r:embed="rId8"/>
          <a:stretch>
            <a:fillRect/>
          </a:stretch>
        </p:blipFill>
        <p:spPr>
          <a:xfrm>
            <a:off x="6446286" y="4501757"/>
            <a:ext cx="2239137" cy="1675206"/>
          </a:xfrm>
          <a:prstGeom prst="rect">
            <a:avLst/>
          </a:prstGeom>
        </p:spPr>
      </p:pic>
    </p:spTree>
    <p:extLst>
      <p:ext uri="{BB962C8B-B14F-4D97-AF65-F5344CB8AC3E}">
        <p14:creationId xmlns:p14="http://schemas.microsoft.com/office/powerpoint/2010/main" val="320506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rotWithShape="1">
          <a:blip r:embed="rId3">
            <a:extLst>
              <a:ext uri="{28A0092B-C50C-407E-A947-70E740481C1C}">
                <a14:useLocalDpi xmlns:a14="http://schemas.microsoft.com/office/drawing/2010/main" val="0"/>
              </a:ext>
            </a:extLst>
          </a:blip>
          <a:srcRect l="23301" r="765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el 1"/>
          <p:cNvSpPr>
            <a:spLocks noGrp="1"/>
          </p:cNvSpPr>
          <p:nvPr>
            <p:ph type="title"/>
          </p:nvPr>
        </p:nvSpPr>
        <p:spPr>
          <a:xfrm>
            <a:off x="655320" y="365125"/>
            <a:ext cx="5120114" cy="1692794"/>
          </a:xfrm>
        </p:spPr>
        <p:txBody>
          <a:bodyPr>
            <a:normAutofit/>
          </a:bodyPr>
          <a:lstStyle/>
          <a:p>
            <a:r>
              <a:rPr lang="nl-NL" dirty="0" smtClean="0"/>
              <a:t>Inhoud</a:t>
            </a:r>
            <a:endParaRPr lang="nl-NL" dirty="0">
              <a:latin typeface="Poiret One" charset="0"/>
              <a:ea typeface="Poiret One" charset="0"/>
              <a:cs typeface="Poiret One" charset="0"/>
            </a:endParaRPr>
          </a:p>
        </p:txBody>
      </p:sp>
      <p:sp>
        <p:nvSpPr>
          <p:cNvPr id="3" name="Tijdelijke aanduiding voor inhoud 2"/>
          <p:cNvSpPr>
            <a:spLocks noGrp="1"/>
          </p:cNvSpPr>
          <p:nvPr>
            <p:ph idx="1"/>
          </p:nvPr>
        </p:nvSpPr>
        <p:spPr>
          <a:xfrm>
            <a:off x="655321" y="2575034"/>
            <a:ext cx="5120113" cy="3462228"/>
          </a:xfrm>
        </p:spPr>
        <p:txBody>
          <a:bodyPr>
            <a:normAutofit/>
          </a:bodyPr>
          <a:lstStyle/>
          <a:p>
            <a:pPr marL="342900" indent="-342900">
              <a:buFont typeface="+mj-lt"/>
              <a:buAutoNum type="arabicPeriod"/>
            </a:pPr>
            <a:endParaRPr lang="nl-NL" sz="1800" dirty="0"/>
          </a:p>
          <a:p>
            <a:pPr marL="800100" lvl="1" indent="-342900">
              <a:buFont typeface="+mj-lt"/>
              <a:buAutoNum type="arabicPeriod"/>
            </a:pPr>
            <a:r>
              <a:rPr lang="nl-NL" dirty="0">
                <a:solidFill>
                  <a:srgbClr val="FC7F7A"/>
                </a:solidFill>
              </a:rPr>
              <a:t>Afhaalronde</a:t>
            </a:r>
          </a:p>
          <a:p>
            <a:pPr marL="800100" lvl="1" indent="-342900">
              <a:buFont typeface="+mj-lt"/>
              <a:buAutoNum type="arabicPeriod"/>
            </a:pPr>
            <a:r>
              <a:rPr lang="nl-NL" dirty="0" err="1">
                <a:solidFill>
                  <a:srgbClr val="FC7F7A"/>
                </a:solidFill>
              </a:rPr>
              <a:t>Beeldcoaching</a:t>
            </a:r>
            <a:endParaRPr lang="nl-NL" dirty="0">
              <a:solidFill>
                <a:srgbClr val="FC7F7A"/>
              </a:solidFill>
            </a:endParaRPr>
          </a:p>
          <a:p>
            <a:pPr marL="800100" lvl="1" indent="-342900">
              <a:buFont typeface="+mj-lt"/>
              <a:buAutoNum type="arabicPeriod"/>
            </a:pPr>
            <a:r>
              <a:rPr lang="nl-NL" dirty="0"/>
              <a:t>Afronding</a:t>
            </a:r>
          </a:p>
          <a:p>
            <a:pPr marL="800100" lvl="1" indent="-342900">
              <a:buFont typeface="+mj-lt"/>
              <a:buAutoNum type="arabicPeriod"/>
            </a:pPr>
            <a:endParaRPr lang="nl-NL" dirty="0">
              <a:solidFill>
                <a:srgbClr val="FC7F7A"/>
              </a:solidFill>
            </a:endParaRPr>
          </a:p>
          <a:p>
            <a:pPr marL="342900" indent="-342900">
              <a:buFont typeface="+mj-lt"/>
              <a:buAutoNum type="arabicPeriod"/>
            </a:pPr>
            <a:endParaRPr lang="nl-NL" sz="1800" dirty="0">
              <a:solidFill>
                <a:schemeClr val="tx1"/>
              </a:solidFill>
            </a:endParaRPr>
          </a:p>
          <a:p>
            <a:pPr marL="800100" lvl="1" indent="-342900">
              <a:buFont typeface="+mj-lt"/>
              <a:buAutoNum type="arabicPeriod"/>
            </a:pPr>
            <a:endParaRPr lang="nl-NL" sz="1800" dirty="0"/>
          </a:p>
          <a:p>
            <a:pPr marL="800100" lvl="1" indent="-342900">
              <a:buFont typeface="+mj-lt"/>
              <a:buAutoNum type="arabicPeriod"/>
            </a:pPr>
            <a:endParaRPr lang="nl-NL" sz="1800" dirty="0"/>
          </a:p>
          <a:p>
            <a:pPr lvl="1"/>
            <a:endParaRPr lang="nl-NL" sz="1800" dirty="0">
              <a:latin typeface="+mj-lt"/>
            </a:endParaRPr>
          </a:p>
        </p:txBody>
      </p:sp>
    </p:spTree>
    <p:extLst>
      <p:ext uri="{BB962C8B-B14F-4D97-AF65-F5344CB8AC3E}">
        <p14:creationId xmlns:p14="http://schemas.microsoft.com/office/powerpoint/2010/main" val="46298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72800" cy="1325563"/>
          </a:xfrm>
        </p:spPr>
        <p:txBody>
          <a:bodyPr>
            <a:normAutofit/>
          </a:bodyPr>
          <a:lstStyle/>
          <a:p>
            <a:r>
              <a:rPr lang="nl-BE" dirty="0" smtClean="0"/>
              <a:t>2. </a:t>
            </a:r>
            <a:r>
              <a:rPr lang="nl-BE" dirty="0" err="1"/>
              <a:t>Beeldcoaching</a:t>
            </a:r>
            <a:r>
              <a:rPr lang="nl-BE" dirty="0"/>
              <a:t>: samen leren van onze acties</a:t>
            </a:r>
          </a:p>
        </p:txBody>
      </p:sp>
      <p:sp>
        <p:nvSpPr>
          <p:cNvPr id="3" name="Tijdelijke aanduiding voor inhoud 2"/>
          <p:cNvSpPr>
            <a:spLocks noGrp="1"/>
          </p:cNvSpPr>
          <p:nvPr>
            <p:ph idx="1"/>
          </p:nvPr>
        </p:nvSpPr>
        <p:spPr>
          <a:xfrm>
            <a:off x="838200" y="1825625"/>
            <a:ext cx="10515600" cy="4922016"/>
          </a:xfrm>
        </p:spPr>
        <p:txBody>
          <a:bodyPr>
            <a:normAutofit/>
          </a:bodyPr>
          <a:lstStyle/>
          <a:p>
            <a:r>
              <a:rPr lang="nl-BE" sz="2400" dirty="0">
                <a:latin typeface="Roboto" panose="02000000000000000000" pitchFamily="2" charset="0"/>
                <a:ea typeface="Roboto" panose="02000000000000000000" pitchFamily="2" charset="0"/>
              </a:rPr>
              <a:t>Bekijk en bespreek in kleine groep (4 à 6 studenten) elkaars beeldmateriaal. Je hebt ongeveer 20 minuten per student. Bewaak de tijd dus goed!</a:t>
            </a:r>
          </a:p>
          <a:p>
            <a:endParaRPr lang="nl-BE" sz="2400" dirty="0">
              <a:latin typeface="Roboto" panose="02000000000000000000" pitchFamily="2" charset="0"/>
              <a:ea typeface="Roboto" panose="02000000000000000000" pitchFamily="2" charset="0"/>
            </a:endParaRPr>
          </a:p>
          <a:p>
            <a:r>
              <a:rPr lang="nl-BE" sz="2400" dirty="0">
                <a:latin typeface="Roboto" panose="02000000000000000000" pitchFamily="2" charset="0"/>
                <a:ea typeface="Roboto" panose="02000000000000000000" pitchFamily="2" charset="0"/>
              </a:rPr>
              <a:t>Doe dit op een </a:t>
            </a:r>
            <a:r>
              <a:rPr lang="nl-BE" sz="2400" b="1" dirty="0">
                <a:latin typeface="Roboto" panose="02000000000000000000" pitchFamily="2" charset="0"/>
                <a:ea typeface="Roboto" panose="02000000000000000000" pitchFamily="2" charset="0"/>
              </a:rPr>
              <a:t>waarderende</a:t>
            </a:r>
            <a:r>
              <a:rPr lang="nl-BE" sz="2400" dirty="0">
                <a:latin typeface="Roboto" panose="02000000000000000000" pitchFamily="2" charset="0"/>
                <a:ea typeface="Roboto" panose="02000000000000000000" pitchFamily="2" charset="0"/>
              </a:rPr>
              <a:t> manier! </a:t>
            </a:r>
          </a:p>
          <a:p>
            <a:pPr lvl="1">
              <a:buClr>
                <a:prstClr val="white">
                  <a:lumMod val="75000"/>
                </a:prstClr>
              </a:buClr>
            </a:pPr>
            <a:r>
              <a:rPr lang="nl-BE" dirty="0">
                <a:solidFill>
                  <a:prstClr val="black">
                    <a:lumMod val="75000"/>
                    <a:lumOff val="25000"/>
                  </a:prstClr>
                </a:solidFill>
                <a:latin typeface="Roboto" panose="02000000000000000000" pitchFamily="2" charset="0"/>
                <a:ea typeface="Roboto" panose="02000000000000000000" pitchFamily="2" charset="0"/>
              </a:rPr>
              <a:t>Door oog te hebben voor wat al goed lukt.</a:t>
            </a:r>
          </a:p>
          <a:p>
            <a:pPr lvl="1">
              <a:buClr>
                <a:prstClr val="white">
                  <a:lumMod val="75000"/>
                </a:prstClr>
              </a:buClr>
            </a:pPr>
            <a:r>
              <a:rPr lang="nl-BE" dirty="0">
                <a:solidFill>
                  <a:prstClr val="black">
                    <a:lumMod val="75000"/>
                    <a:lumOff val="25000"/>
                  </a:prstClr>
                </a:solidFill>
                <a:latin typeface="Roboto" panose="02000000000000000000" pitchFamily="2" charset="0"/>
                <a:ea typeface="Roboto" panose="02000000000000000000" pitchFamily="2" charset="0"/>
              </a:rPr>
              <a:t>Door constructieve feedback te geven.</a:t>
            </a:r>
          </a:p>
          <a:p>
            <a:endParaRPr lang="nl-BE" sz="2400" dirty="0">
              <a:latin typeface="Roboto" panose="02000000000000000000" pitchFamily="2" charset="0"/>
              <a:ea typeface="Roboto" panose="02000000000000000000" pitchFamily="2" charset="0"/>
            </a:endParaRPr>
          </a:p>
          <a:p>
            <a:r>
              <a:rPr lang="nl-BE" sz="2400" dirty="0">
                <a:latin typeface="Roboto" panose="02000000000000000000" pitchFamily="2" charset="0"/>
                <a:ea typeface="Roboto" panose="02000000000000000000" pitchFamily="2" charset="0"/>
              </a:rPr>
              <a:t>Kies zelf één van de twee filmclips die je wilt tonen en bespreken met je medestudenten. Vertel kort waarom je voor deze clip kiest, en wat er in de andere clip te zien is. </a:t>
            </a:r>
          </a:p>
          <a:p>
            <a:pPr marL="457200" lvl="1" indent="0">
              <a:buNone/>
            </a:pPr>
            <a:endParaRPr lang="nl-BE" sz="2000" dirty="0">
              <a:latin typeface="+mj-lt"/>
            </a:endParaRPr>
          </a:p>
          <a:p>
            <a:pPr lvl="1"/>
            <a:endParaRPr lang="nl-BE" dirty="0">
              <a:latin typeface="+mj-lt"/>
            </a:endParaRPr>
          </a:p>
          <a:p>
            <a:pPr lvl="1"/>
            <a:endParaRPr lang="nl-BE" sz="2000" dirty="0">
              <a:latin typeface="+mj-lt"/>
            </a:endParaRPr>
          </a:p>
          <a:p>
            <a:pPr marL="0" indent="0">
              <a:buNone/>
            </a:pPr>
            <a:endParaRPr lang="nl-BE" sz="2400" dirty="0"/>
          </a:p>
          <a:p>
            <a:pPr lvl="1"/>
            <a:endParaRPr lang="nl-NL" dirty="0"/>
          </a:p>
        </p:txBody>
      </p:sp>
    </p:spTree>
    <p:extLst>
      <p:ext uri="{BB962C8B-B14F-4D97-AF65-F5344CB8AC3E}">
        <p14:creationId xmlns:p14="http://schemas.microsoft.com/office/powerpoint/2010/main" val="59630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44531" y="3369924"/>
            <a:ext cx="3524036" cy="646331"/>
          </a:xfrm>
          <a:prstGeom prst="rect">
            <a:avLst/>
          </a:prstGeom>
          <a:noFill/>
        </p:spPr>
        <p:txBody>
          <a:bodyPr wrap="square" rtlCol="0">
            <a:spAutoFit/>
          </a:bodyPr>
          <a:lstStyle/>
          <a:p>
            <a:endParaRPr lang="nl-BE" dirty="0">
              <a:solidFill>
                <a:prstClr val="black"/>
              </a:solidFill>
            </a:endParaRPr>
          </a:p>
          <a:p>
            <a:endParaRPr lang="nl-BE" dirty="0">
              <a:solidFill>
                <a:prstClr val="black"/>
              </a:solidFill>
            </a:endParaRPr>
          </a:p>
        </p:txBody>
      </p:sp>
      <p:sp>
        <p:nvSpPr>
          <p:cNvPr id="5" name="Tekstvak 4"/>
          <p:cNvSpPr txBox="1"/>
          <p:nvPr/>
        </p:nvSpPr>
        <p:spPr>
          <a:xfrm>
            <a:off x="544531" y="1203575"/>
            <a:ext cx="3167057" cy="4247317"/>
          </a:xfrm>
          <a:prstGeom prst="rect">
            <a:avLst/>
          </a:prstGeom>
          <a:noFill/>
        </p:spPr>
        <p:txBody>
          <a:bodyPr wrap="square" rtlCol="0">
            <a:spAutoFit/>
          </a:bodyPr>
          <a:lstStyle/>
          <a:p>
            <a:r>
              <a:rPr lang="nl-NL" dirty="0">
                <a:solidFill>
                  <a:prstClr val="black"/>
                </a:solidFill>
                <a:latin typeface="Roboto" panose="02000000000000000000" pitchFamily="2" charset="0"/>
                <a:ea typeface="Roboto" panose="02000000000000000000" pitchFamily="2" charset="0"/>
              </a:rPr>
              <a:t>VOORAF</a:t>
            </a:r>
          </a:p>
          <a:p>
            <a:r>
              <a:rPr lang="nl-NL" dirty="0">
                <a:solidFill>
                  <a:prstClr val="black"/>
                </a:solidFill>
                <a:latin typeface="Roboto" panose="02000000000000000000" pitchFamily="2" charset="0"/>
                <a:ea typeface="Roboto" panose="02000000000000000000" pitchFamily="2" charset="0"/>
              </a:rPr>
              <a:t>Aanbrenger</a:t>
            </a:r>
          </a:p>
          <a:p>
            <a:pPr marL="285750" indent="-285750">
              <a:buFont typeface="Arial" panose="020B0604020202020204" pitchFamily="34" charset="0"/>
              <a:buChar char="•"/>
            </a:pPr>
            <a:r>
              <a:rPr lang="nl-NL" dirty="0">
                <a:solidFill>
                  <a:prstClr val="black"/>
                </a:solidFill>
                <a:latin typeface="Roboto" panose="02000000000000000000" pitchFamily="2" charset="0"/>
                <a:ea typeface="Roboto" panose="02000000000000000000" pitchFamily="2" charset="0"/>
              </a:rPr>
              <a:t>Wil je nog iets kwijt over de gekozen filmclip?</a:t>
            </a:r>
          </a:p>
          <a:p>
            <a:endParaRPr lang="nl-BE" dirty="0">
              <a:solidFill>
                <a:prstClr val="black"/>
              </a:solidFill>
              <a:latin typeface="Roboto" panose="02000000000000000000" pitchFamily="2" charset="0"/>
              <a:ea typeface="Roboto" panose="02000000000000000000" pitchFamily="2" charset="0"/>
            </a:endParaRPr>
          </a:p>
          <a:p>
            <a:endParaRPr lang="nl-BE" dirty="0">
              <a:solidFill>
                <a:prstClr val="black"/>
              </a:solidFill>
              <a:latin typeface="Roboto" panose="02000000000000000000" pitchFamily="2" charset="0"/>
              <a:ea typeface="Roboto" panose="02000000000000000000" pitchFamily="2" charset="0"/>
            </a:endParaRPr>
          </a:p>
          <a:p>
            <a:r>
              <a:rPr lang="nl-BE" dirty="0">
                <a:solidFill>
                  <a:prstClr val="black"/>
                </a:solidFill>
                <a:latin typeface="Roboto" panose="02000000000000000000" pitchFamily="2" charset="0"/>
                <a:ea typeface="Roboto" panose="02000000000000000000" pitchFamily="2" charset="0"/>
              </a:rPr>
              <a:t>BESPREKING IN GROEP</a:t>
            </a:r>
          </a:p>
          <a:p>
            <a:r>
              <a:rPr lang="nl-BE" dirty="0">
                <a:solidFill>
                  <a:prstClr val="black"/>
                </a:solidFill>
                <a:latin typeface="Roboto" panose="02000000000000000000" pitchFamily="2" charset="0"/>
                <a:ea typeface="Roboto" panose="02000000000000000000" pitchFamily="2" charset="0"/>
              </a:rPr>
              <a:t>Aanbrenger:</a:t>
            </a:r>
          </a:p>
          <a:p>
            <a:pPr marL="285750" indent="-285750">
              <a:buFont typeface="Arial" panose="020B0604020202020204" pitchFamily="34" charset="0"/>
              <a:buChar char="•"/>
            </a:pPr>
            <a:r>
              <a:rPr lang="nl-NL" dirty="0">
                <a:solidFill>
                  <a:prstClr val="black"/>
                </a:solidFill>
                <a:latin typeface="Roboto" panose="02000000000000000000" pitchFamily="2" charset="0"/>
                <a:ea typeface="Roboto" panose="02000000000000000000" pitchFamily="2" charset="0"/>
              </a:rPr>
              <a:t>Wat lukte je al?</a:t>
            </a:r>
          </a:p>
          <a:p>
            <a:pPr marL="285750" indent="-285750">
              <a:buFont typeface="Arial" panose="020B0604020202020204" pitchFamily="34" charset="0"/>
              <a:buChar char="•"/>
            </a:pPr>
            <a:r>
              <a:rPr lang="nl-NL" dirty="0">
                <a:solidFill>
                  <a:prstClr val="black"/>
                </a:solidFill>
                <a:latin typeface="Roboto" panose="02000000000000000000" pitchFamily="2" charset="0"/>
                <a:ea typeface="Roboto" panose="02000000000000000000" pitchFamily="2" charset="0"/>
              </a:rPr>
              <a:t>Welke vragen heb je over hoe je met de diversiteit in deze klasgroep omgaat? </a:t>
            </a:r>
          </a:p>
          <a:p>
            <a:pPr marL="285750" indent="-285750">
              <a:buFont typeface="Arial" panose="020B0604020202020204" pitchFamily="34" charset="0"/>
              <a:buChar char="•"/>
            </a:pPr>
            <a:endParaRPr lang="nl-NL" dirty="0">
              <a:solidFill>
                <a:prstClr val="black"/>
              </a:solidFill>
              <a:latin typeface="Calibri Light" panose="020F0302020204030204"/>
            </a:endParaRPr>
          </a:p>
          <a:p>
            <a:endParaRPr lang="nl-NL" dirty="0">
              <a:solidFill>
                <a:prstClr val="black"/>
              </a:solidFill>
            </a:endParaRPr>
          </a:p>
          <a:p>
            <a:endParaRPr lang="nl-BE" dirty="0">
              <a:solidFill>
                <a:prstClr val="black"/>
              </a:solidFill>
            </a:endParaRPr>
          </a:p>
        </p:txBody>
      </p:sp>
      <p:sp>
        <p:nvSpPr>
          <p:cNvPr id="7" name="Tekstvak 6"/>
          <p:cNvSpPr txBox="1"/>
          <p:nvPr/>
        </p:nvSpPr>
        <p:spPr>
          <a:xfrm>
            <a:off x="3638333" y="3140120"/>
            <a:ext cx="2997437" cy="3447098"/>
          </a:xfrm>
          <a:prstGeom prst="rect">
            <a:avLst/>
          </a:prstGeom>
          <a:noFill/>
        </p:spPr>
        <p:txBody>
          <a:bodyPr wrap="square" rtlCol="0">
            <a:spAutoFit/>
          </a:bodyPr>
          <a:lstStyle/>
          <a:p>
            <a:r>
              <a:rPr lang="nl-NL" dirty="0">
                <a:solidFill>
                  <a:prstClr val="black"/>
                </a:solidFill>
                <a:latin typeface="Roboto" panose="02000000000000000000" pitchFamily="2" charset="0"/>
                <a:ea typeface="Roboto" panose="02000000000000000000" pitchFamily="2" charset="0"/>
              </a:rPr>
              <a:t>Medestudenten:</a:t>
            </a:r>
          </a:p>
          <a:p>
            <a:pPr marL="285750" indent="-285750">
              <a:buFont typeface="Arial" panose="020B0604020202020204" pitchFamily="34" charset="0"/>
              <a:buChar char="•"/>
            </a:pPr>
            <a:r>
              <a:rPr lang="nl-NL" dirty="0">
                <a:solidFill>
                  <a:prstClr val="black"/>
                </a:solidFill>
                <a:latin typeface="Roboto" panose="02000000000000000000" pitchFamily="2" charset="0"/>
                <a:ea typeface="Roboto" panose="02000000000000000000" pitchFamily="2" charset="0"/>
              </a:rPr>
              <a:t>Zag je iets wat je waardeert? Maak dit klein en concreet.</a:t>
            </a:r>
          </a:p>
          <a:p>
            <a:pPr marL="285750" indent="-285750">
              <a:buFont typeface="Arial" panose="020B0604020202020204" pitchFamily="34" charset="0"/>
              <a:buChar char="•"/>
            </a:pPr>
            <a:r>
              <a:rPr lang="nl-NL" dirty="0">
                <a:solidFill>
                  <a:prstClr val="black"/>
                </a:solidFill>
                <a:latin typeface="Roboto" panose="02000000000000000000" pitchFamily="2" charset="0"/>
                <a:ea typeface="Roboto" panose="02000000000000000000" pitchFamily="2" charset="0"/>
              </a:rPr>
              <a:t>Welke vragen roepen deze beelden bij je op? </a:t>
            </a:r>
          </a:p>
          <a:p>
            <a:pPr marL="285750" indent="-285750">
              <a:buFont typeface="Arial" panose="020B0604020202020204" pitchFamily="34" charset="0"/>
              <a:buChar char="•"/>
            </a:pPr>
            <a:r>
              <a:rPr lang="nl-NL" dirty="0">
                <a:solidFill>
                  <a:prstClr val="black"/>
                </a:solidFill>
                <a:latin typeface="Roboto" panose="02000000000000000000" pitchFamily="2" charset="0"/>
                <a:ea typeface="Roboto" panose="02000000000000000000" pitchFamily="2" charset="0"/>
              </a:rPr>
              <a:t>Heb je suggesties of ideeën om het leren en de participatie van alle leerlingen te bevorderen? </a:t>
            </a:r>
          </a:p>
          <a:p>
            <a:pPr marL="285750" indent="-285750">
              <a:buFont typeface="Arial" panose="020B0604020202020204" pitchFamily="34" charset="0"/>
              <a:buChar char="•"/>
            </a:pPr>
            <a:endParaRPr lang="nl-NL" sz="2000" dirty="0">
              <a:solidFill>
                <a:prstClr val="black"/>
              </a:solidFill>
              <a:latin typeface="Roboto" panose="02000000000000000000" pitchFamily="2" charset="0"/>
              <a:ea typeface="Roboto" panose="02000000000000000000" pitchFamily="2" charset="0"/>
            </a:endParaRPr>
          </a:p>
        </p:txBody>
      </p:sp>
      <p:pic>
        <p:nvPicPr>
          <p:cNvPr id="2050" name="Picture 2" descr="Afbeeldingsresultaat voor fil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1588" y="0"/>
            <a:ext cx="2470144" cy="2377679"/>
          </a:xfrm>
          <a:prstGeom prst="rect">
            <a:avLst/>
          </a:prstGeom>
          <a:noFill/>
          <a:extLst>
            <a:ext uri="{909E8E84-426E-40DD-AFC4-6F175D3DCCD1}">
              <a14:hiddenFill xmlns:a14="http://schemas.microsoft.com/office/drawing/2010/main">
                <a:solidFill>
                  <a:srgbClr val="FFFFFF"/>
                </a:solidFill>
              </a14:hiddenFill>
            </a:ext>
          </a:extLst>
        </p:spPr>
      </p:pic>
      <p:pic>
        <p:nvPicPr>
          <p:cNvPr id="10" name="Tijdelijke aanduiding voor inhoud 3"/>
          <p:cNvPicPr>
            <a:picLocks noGrp="1" noChangeAspect="1"/>
          </p:cNvPicPr>
          <p:nvPr>
            <p:ph idx="1"/>
          </p:nvPr>
        </p:nvPicPr>
        <p:blipFill>
          <a:blip r:embed="rId4"/>
          <a:stretch>
            <a:fillRect/>
          </a:stretch>
        </p:blipFill>
        <p:spPr>
          <a:xfrm>
            <a:off x="7871596" y="4281846"/>
            <a:ext cx="3170195" cy="3176291"/>
          </a:xfrm>
          <a:prstGeom prst="rect">
            <a:avLst/>
          </a:prstGeom>
        </p:spPr>
      </p:pic>
      <p:sp>
        <p:nvSpPr>
          <p:cNvPr id="12" name="Tekstvak 11"/>
          <p:cNvSpPr txBox="1"/>
          <p:nvPr/>
        </p:nvSpPr>
        <p:spPr>
          <a:xfrm>
            <a:off x="6861801" y="139262"/>
            <a:ext cx="5189784" cy="6463308"/>
          </a:xfrm>
          <a:prstGeom prst="rect">
            <a:avLst/>
          </a:prstGeom>
          <a:noFill/>
          <a:ln w="28575">
            <a:solidFill>
              <a:schemeClr val="accent1"/>
            </a:solidFill>
          </a:ln>
        </p:spPr>
        <p:txBody>
          <a:bodyPr wrap="square" rtlCol="0">
            <a:spAutoFit/>
          </a:bodyPr>
          <a:lstStyle/>
          <a:p>
            <a:pPr marL="285750" indent="-285750">
              <a:buFont typeface="Arial" panose="020B0604020202020204" pitchFamily="34" charset="0"/>
              <a:buChar char="•"/>
            </a:pPr>
            <a:r>
              <a:rPr lang="nl-NL" dirty="0">
                <a:solidFill>
                  <a:prstClr val="black"/>
                </a:solidFill>
                <a:latin typeface="Roboto" panose="02000000000000000000" pitchFamily="2" charset="0"/>
                <a:ea typeface="Roboto" panose="02000000000000000000" pitchFamily="2" charset="0"/>
              </a:rPr>
              <a:t>Je leervraag/doel en de woordspinnen uit les 1 vormen </a:t>
            </a:r>
            <a:r>
              <a:rPr lang="nl-NL" b="1" dirty="0">
                <a:solidFill>
                  <a:prstClr val="black"/>
                </a:solidFill>
                <a:latin typeface="Roboto" panose="02000000000000000000" pitchFamily="2" charset="0"/>
                <a:ea typeface="Roboto" panose="02000000000000000000" pitchFamily="2" charset="0"/>
              </a:rPr>
              <a:t>de bril </a:t>
            </a:r>
            <a:r>
              <a:rPr lang="nl-NL" dirty="0">
                <a:solidFill>
                  <a:prstClr val="black"/>
                </a:solidFill>
                <a:latin typeface="Roboto" panose="02000000000000000000" pitchFamily="2" charset="0"/>
                <a:ea typeface="Roboto" panose="02000000000000000000" pitchFamily="2" charset="0"/>
              </a:rPr>
              <a:t>van waaruit je naar de filmclips kijkt.</a:t>
            </a:r>
          </a:p>
          <a:p>
            <a:pPr marL="285750" indent="-285750">
              <a:buFont typeface="Arial" panose="020B0604020202020204" pitchFamily="34" charset="0"/>
              <a:buChar char="•"/>
            </a:pPr>
            <a:r>
              <a:rPr lang="nl-NL" dirty="0">
                <a:solidFill>
                  <a:prstClr val="black"/>
                </a:solidFill>
                <a:latin typeface="Roboto" panose="02000000000000000000" pitchFamily="2" charset="0"/>
                <a:ea typeface="Roboto" panose="02000000000000000000" pitchFamily="2" charset="0"/>
              </a:rPr>
              <a:t>Dit zal je helpen om meer gericht te kijken: wat zie je op vlak van interacties en/of wat zie je op vlak van werkvormen en aanpak? </a:t>
            </a:r>
          </a:p>
          <a:p>
            <a:pPr marL="285750" indent="-285750">
              <a:buFont typeface="Arial" panose="020B0604020202020204" pitchFamily="34" charset="0"/>
              <a:buChar char="•"/>
            </a:pPr>
            <a:r>
              <a:rPr lang="nl-BE" dirty="0">
                <a:solidFill>
                  <a:prstClr val="black"/>
                </a:solidFill>
                <a:latin typeface="Roboto" panose="02000000000000000000" pitchFamily="2" charset="0"/>
                <a:ea typeface="Roboto" panose="02000000000000000000" pitchFamily="2" charset="0"/>
              </a:rPr>
              <a:t>Nadat je de filmclip bekeken hebt, formuleer je minstens 1 vraag voor je medestudent vanuit zijn of haar leervraag. </a:t>
            </a:r>
          </a:p>
          <a:p>
            <a:pPr marL="285750" indent="-285750">
              <a:buFont typeface="Arial" panose="020B0604020202020204" pitchFamily="34" charset="0"/>
              <a:buChar char="•"/>
            </a:pPr>
            <a:r>
              <a:rPr lang="nl-BE" dirty="0">
                <a:solidFill>
                  <a:prstClr val="black"/>
                </a:solidFill>
                <a:latin typeface="Roboto" panose="02000000000000000000" pitchFamily="2" charset="0"/>
                <a:ea typeface="Roboto" panose="02000000000000000000" pitchFamily="2" charset="0"/>
              </a:rPr>
              <a:t>Aanvullend kan je de inspirerende richtvragen bij de woordspinnen benutten. </a:t>
            </a:r>
          </a:p>
          <a:p>
            <a:pPr marL="285750" indent="-285750">
              <a:buFont typeface="Arial" panose="020B0604020202020204" pitchFamily="34" charset="0"/>
              <a:buChar char="•"/>
            </a:pPr>
            <a:r>
              <a:rPr lang="nl-BE" dirty="0">
                <a:solidFill>
                  <a:prstClr val="black"/>
                </a:solidFill>
                <a:latin typeface="Roboto" panose="02000000000000000000" pitchFamily="2" charset="0"/>
                <a:ea typeface="Roboto" panose="02000000000000000000" pitchFamily="2" charset="0"/>
              </a:rPr>
              <a:t>Je hoeft zeker niet alle richtvragen te bespreken. Kies enkel die vragen die relevant zijn vanuit je leervraag/doel. Het is belangrijker dat je tot een diepgaande reflectie komt, eerder dan alle vragen te hebben besproken. </a:t>
            </a:r>
          </a:p>
          <a:p>
            <a:endParaRPr lang="nl-BE" dirty="0">
              <a:solidFill>
                <a:prstClr val="black"/>
              </a:solidFill>
              <a:latin typeface="Calibri Light" panose="020F0302020204030204"/>
            </a:endParaRPr>
          </a:p>
          <a:p>
            <a:pPr marL="285750" indent="-285750">
              <a:buFont typeface="Arial" panose="020B0604020202020204" pitchFamily="34" charset="0"/>
              <a:buChar char="•"/>
            </a:pPr>
            <a:endParaRPr lang="nl-BE" dirty="0">
              <a:solidFill>
                <a:prstClr val="black"/>
              </a:solidFill>
              <a:latin typeface="Calibri Light" panose="020F0302020204030204"/>
            </a:endParaRPr>
          </a:p>
          <a:p>
            <a:pPr marL="285750" indent="-285750">
              <a:buFont typeface="Arial" panose="020B0604020202020204" pitchFamily="34" charset="0"/>
              <a:buChar char="•"/>
            </a:pPr>
            <a:endParaRPr lang="nl-BE" dirty="0">
              <a:solidFill>
                <a:prstClr val="black"/>
              </a:solidFill>
              <a:latin typeface="Calibri Light" panose="020F0302020204030204"/>
            </a:endParaRPr>
          </a:p>
          <a:p>
            <a:pPr marL="285750" indent="-285750">
              <a:buFont typeface="Arial" panose="020B0604020202020204" pitchFamily="34" charset="0"/>
              <a:buChar char="•"/>
            </a:pPr>
            <a:endParaRPr lang="nl-BE" dirty="0">
              <a:solidFill>
                <a:prstClr val="black"/>
              </a:solidFill>
              <a:latin typeface="Calibri Light" panose="020F0302020204030204"/>
            </a:endParaRPr>
          </a:p>
          <a:p>
            <a:pPr marL="285750" indent="-285750">
              <a:buFont typeface="Arial" panose="020B0604020202020204" pitchFamily="34" charset="0"/>
              <a:buChar char="•"/>
            </a:pPr>
            <a:endParaRPr lang="nl-BE" dirty="0">
              <a:solidFill>
                <a:prstClr val="black"/>
              </a:solidFill>
              <a:latin typeface="Calibri Light" panose="020F0302020204030204"/>
            </a:endParaRPr>
          </a:p>
          <a:p>
            <a:pPr marL="285750" indent="-285750">
              <a:buFont typeface="Arial" panose="020B0604020202020204" pitchFamily="34" charset="0"/>
              <a:buChar char="•"/>
            </a:pPr>
            <a:endParaRPr lang="nl-BE" dirty="0">
              <a:solidFill>
                <a:prstClr val="black"/>
              </a:solidFill>
              <a:latin typeface="Calibri Light" panose="020F0302020204030204"/>
            </a:endParaRPr>
          </a:p>
        </p:txBody>
      </p:sp>
    </p:spTree>
    <p:extLst>
      <p:ext uri="{BB962C8B-B14F-4D97-AF65-F5344CB8AC3E}">
        <p14:creationId xmlns:p14="http://schemas.microsoft.com/office/powerpoint/2010/main" val="257175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39900" y="607266"/>
            <a:ext cx="3823772" cy="1938992"/>
          </a:xfrm>
          <a:prstGeom prst="rect">
            <a:avLst/>
          </a:prstGeom>
          <a:noFill/>
        </p:spPr>
        <p:txBody>
          <a:bodyPr wrap="square" rtlCol="0">
            <a:spAutoFit/>
          </a:bodyPr>
          <a:lstStyle/>
          <a:p>
            <a:r>
              <a:rPr lang="nl-NL" sz="2400" b="1" dirty="0">
                <a:solidFill>
                  <a:prstClr val="black"/>
                </a:solidFill>
                <a:latin typeface="Roboto" pitchFamily="2" charset="0"/>
                <a:ea typeface="Roboto" pitchFamily="2" charset="0"/>
              </a:rPr>
              <a:t>Wat doet de leerkracht in zijn/haar interacties met de leerlingen om de diversiteit te waarderen en benutten?</a:t>
            </a:r>
          </a:p>
        </p:txBody>
      </p:sp>
      <p:grpSp>
        <p:nvGrpSpPr>
          <p:cNvPr id="4" name="Group 3"/>
          <p:cNvGrpSpPr/>
          <p:nvPr/>
        </p:nvGrpSpPr>
        <p:grpSpPr>
          <a:xfrm>
            <a:off x="4451479" y="0"/>
            <a:ext cx="7255391" cy="6263380"/>
            <a:chOff x="3395677" y="771943"/>
            <a:chExt cx="7255391" cy="6263380"/>
          </a:xfrm>
        </p:grpSpPr>
        <p:grpSp>
          <p:nvGrpSpPr>
            <p:cNvPr id="62" name="Groep 61"/>
            <p:cNvGrpSpPr/>
            <p:nvPr/>
          </p:nvGrpSpPr>
          <p:grpSpPr>
            <a:xfrm>
              <a:off x="3395677" y="771943"/>
              <a:ext cx="7255391" cy="6263380"/>
              <a:chOff x="800999" y="-478343"/>
              <a:chExt cx="8861027" cy="7523692"/>
            </a:xfrm>
          </p:grpSpPr>
          <p:grpSp>
            <p:nvGrpSpPr>
              <p:cNvPr id="63" name="Groep 62"/>
              <p:cNvGrpSpPr/>
              <p:nvPr/>
            </p:nvGrpSpPr>
            <p:grpSpPr>
              <a:xfrm>
                <a:off x="800999" y="-478343"/>
                <a:ext cx="8430689" cy="7523692"/>
                <a:chOff x="800999" y="-478343"/>
                <a:chExt cx="8430689" cy="7523692"/>
              </a:xfrm>
            </p:grpSpPr>
            <p:grpSp>
              <p:nvGrpSpPr>
                <p:cNvPr id="66" name="Groep 65"/>
                <p:cNvGrpSpPr/>
                <p:nvPr/>
              </p:nvGrpSpPr>
              <p:grpSpPr>
                <a:xfrm>
                  <a:off x="3573390" y="1567490"/>
                  <a:ext cx="3795141" cy="3760783"/>
                  <a:chOff x="3028669" y="1386473"/>
                  <a:chExt cx="5340096" cy="5001768"/>
                </a:xfrm>
              </p:grpSpPr>
              <p:sp>
                <p:nvSpPr>
                  <p:cNvPr id="80" name="Ovaal 79"/>
                  <p:cNvSpPr/>
                  <p:nvPr/>
                </p:nvSpPr>
                <p:spPr>
                  <a:xfrm>
                    <a:off x="3028669" y="1386473"/>
                    <a:ext cx="5340096" cy="5001768"/>
                  </a:xfrm>
                  <a:prstGeom prst="ellipse">
                    <a:avLst/>
                  </a:prstGeom>
                  <a:ln w="571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solidFill>
                        <a:prstClr val="black"/>
                      </a:solidFill>
                      <a:latin typeface="Roboto" pitchFamily="2" charset="0"/>
                      <a:ea typeface="Roboto" pitchFamily="2" charset="0"/>
                    </a:endParaRPr>
                  </a:p>
                </p:txBody>
              </p:sp>
              <p:sp>
                <p:nvSpPr>
                  <p:cNvPr id="81" name="Ovaal 80"/>
                  <p:cNvSpPr/>
                  <p:nvPr/>
                </p:nvSpPr>
                <p:spPr>
                  <a:xfrm>
                    <a:off x="6392425" y="1400988"/>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2" name="Ovaal 81"/>
                  <p:cNvSpPr/>
                  <p:nvPr/>
                </p:nvSpPr>
                <p:spPr>
                  <a:xfrm>
                    <a:off x="4675690" y="6117147"/>
                    <a:ext cx="256032" cy="2377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3" name="Ovaal 82"/>
                  <p:cNvSpPr/>
                  <p:nvPr/>
                </p:nvSpPr>
                <p:spPr>
                  <a:xfrm>
                    <a:off x="7752017" y="2334922"/>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4" name="Ovaal 83"/>
                  <p:cNvSpPr/>
                  <p:nvPr/>
                </p:nvSpPr>
                <p:spPr>
                  <a:xfrm>
                    <a:off x="7748972" y="5236309"/>
                    <a:ext cx="256032" cy="2377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6" name="Ovaal 85"/>
                  <p:cNvSpPr/>
                  <p:nvPr/>
                </p:nvSpPr>
                <p:spPr>
                  <a:xfrm>
                    <a:off x="3329747" y="2428968"/>
                    <a:ext cx="256031"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89" name="Ovaal 88"/>
                  <p:cNvSpPr/>
                  <p:nvPr/>
                </p:nvSpPr>
                <p:spPr>
                  <a:xfrm>
                    <a:off x="3447288" y="5251704"/>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67" name="Tekstvak 66"/>
                <p:cNvSpPr txBox="1"/>
                <p:nvPr/>
              </p:nvSpPr>
              <p:spPr>
                <a:xfrm rot="17949228">
                  <a:off x="3624547" y="5395880"/>
                  <a:ext cx="1782160" cy="789366"/>
                </a:xfrm>
                <a:prstGeom prst="rect">
                  <a:avLst/>
                </a:prstGeom>
                <a:noFill/>
              </p:spPr>
              <p:txBody>
                <a:bodyPr wrap="square" rtlCol="0">
                  <a:spAutoFit/>
                </a:bodyPr>
                <a:lstStyle/>
                <a:p>
                  <a:r>
                    <a:rPr lang="nl-BE" b="1" dirty="0">
                      <a:solidFill>
                        <a:schemeClr val="accent4">
                          <a:lumMod val="50000"/>
                        </a:schemeClr>
                      </a:solidFill>
                      <a:latin typeface="Roboto" pitchFamily="2" charset="0"/>
                      <a:ea typeface="Roboto" pitchFamily="2" charset="0"/>
                    </a:rPr>
                    <a:t>Autonomie bevorderen</a:t>
                  </a:r>
                </a:p>
              </p:txBody>
            </p:sp>
            <p:sp>
              <p:nvSpPr>
                <p:cNvPr id="68" name="Tekstvak 67"/>
                <p:cNvSpPr txBox="1"/>
                <p:nvPr/>
              </p:nvSpPr>
              <p:spPr>
                <a:xfrm rot="4146186">
                  <a:off x="5448608" y="5383164"/>
                  <a:ext cx="1858405" cy="1465965"/>
                </a:xfrm>
                <a:prstGeom prst="rect">
                  <a:avLst/>
                </a:prstGeom>
                <a:noFill/>
              </p:spPr>
              <p:txBody>
                <a:bodyPr wrap="square" rtlCol="0">
                  <a:spAutoFit/>
                </a:bodyPr>
                <a:lstStyle/>
                <a:p>
                  <a:r>
                    <a:rPr lang="nl-BE" b="1" dirty="0">
                      <a:solidFill>
                        <a:schemeClr val="accent4">
                          <a:lumMod val="50000"/>
                        </a:schemeClr>
                      </a:solidFill>
                      <a:latin typeface="Roboto" pitchFamily="2" charset="0"/>
                      <a:ea typeface="Roboto" pitchFamily="2" charset="0"/>
                    </a:rPr>
                    <a:t>Interacties tussen leerlingen bevorderen</a:t>
                  </a:r>
                </a:p>
              </p:txBody>
            </p:sp>
            <p:sp>
              <p:nvSpPr>
                <p:cNvPr id="69" name="Tekstvak 68"/>
                <p:cNvSpPr txBox="1"/>
                <p:nvPr/>
              </p:nvSpPr>
              <p:spPr>
                <a:xfrm rot="17722996">
                  <a:off x="5457409" y="-114942"/>
                  <a:ext cx="2192768" cy="1465965"/>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Inspelen op sociaal-emotionele noden</a:t>
                  </a:r>
                </a:p>
              </p:txBody>
            </p:sp>
            <p:sp>
              <p:nvSpPr>
                <p:cNvPr id="70" name="Tekstvak 69"/>
                <p:cNvSpPr txBox="1"/>
                <p:nvPr/>
              </p:nvSpPr>
              <p:spPr>
                <a:xfrm rot="3502497">
                  <a:off x="3755382" y="372585"/>
                  <a:ext cx="1273934" cy="1465965"/>
                </a:xfrm>
                <a:prstGeom prst="rect">
                  <a:avLst/>
                </a:prstGeom>
                <a:noFill/>
              </p:spPr>
              <p:txBody>
                <a:bodyPr wrap="square" rtlCol="0">
                  <a:spAutoFit/>
                </a:bodyPr>
                <a:lstStyle/>
                <a:p>
                  <a:pPr algn="r"/>
                  <a:r>
                    <a:rPr lang="nl-BE" b="1" dirty="0">
                      <a:solidFill>
                        <a:schemeClr val="accent6">
                          <a:lumMod val="50000"/>
                        </a:schemeClr>
                      </a:solidFill>
                      <a:latin typeface="Roboto" pitchFamily="2" charset="0"/>
                      <a:ea typeface="Roboto" pitchFamily="2" charset="0"/>
                    </a:rPr>
                    <a:t>Veilig &amp; positief klimaat creëren</a:t>
                  </a:r>
                </a:p>
              </p:txBody>
            </p:sp>
            <p:sp>
              <p:nvSpPr>
                <p:cNvPr id="71" name="Tekstvak 70"/>
                <p:cNvSpPr txBox="1"/>
                <p:nvPr/>
              </p:nvSpPr>
              <p:spPr>
                <a:xfrm rot="1225553">
                  <a:off x="800999" y="1310539"/>
                  <a:ext cx="3127285" cy="1109122"/>
                </a:xfrm>
                <a:prstGeom prst="rect">
                  <a:avLst/>
                </a:prstGeom>
                <a:noFill/>
              </p:spPr>
              <p:txBody>
                <a:bodyPr wrap="square" rtlCol="0">
                  <a:spAutoFit/>
                </a:bodyPr>
                <a:lstStyle/>
                <a:p>
                  <a:pPr algn="r"/>
                  <a:r>
                    <a:rPr lang="nl-BE" b="1" dirty="0">
                      <a:solidFill>
                        <a:schemeClr val="accent6">
                          <a:lumMod val="50000"/>
                        </a:schemeClr>
                      </a:solidFill>
                      <a:latin typeface="Roboto" pitchFamily="2" charset="0"/>
                      <a:ea typeface="Roboto" pitchFamily="2" charset="0"/>
                    </a:rPr>
                    <a:t>Klas- en gedragsmanagement effectief inzetten</a:t>
                  </a:r>
                </a:p>
              </p:txBody>
            </p:sp>
            <p:sp>
              <p:nvSpPr>
                <p:cNvPr id="72" name="Tekstvak 71"/>
                <p:cNvSpPr txBox="1"/>
                <p:nvPr/>
              </p:nvSpPr>
              <p:spPr>
                <a:xfrm rot="20893751">
                  <a:off x="2188277" y="3317636"/>
                  <a:ext cx="1360176" cy="776385"/>
                </a:xfrm>
                <a:prstGeom prst="rect">
                  <a:avLst/>
                </a:prstGeom>
                <a:noFill/>
              </p:spPr>
              <p:txBody>
                <a:bodyPr wrap="square" rtlCol="0">
                  <a:spAutoFit/>
                </a:bodyPr>
                <a:lstStyle/>
                <a:p>
                  <a:pPr algn="r"/>
                  <a:r>
                    <a:rPr lang="nl-BE" b="1" dirty="0">
                      <a:solidFill>
                        <a:schemeClr val="accent6">
                          <a:lumMod val="50000"/>
                        </a:schemeClr>
                      </a:solidFill>
                      <a:latin typeface="Roboto" pitchFamily="2" charset="0"/>
                      <a:ea typeface="Roboto" pitchFamily="2" charset="0"/>
                    </a:rPr>
                    <a:t>Rust creëren</a:t>
                  </a:r>
                </a:p>
              </p:txBody>
            </p:sp>
            <p:sp>
              <p:nvSpPr>
                <p:cNvPr id="73" name="Tekstvak 72"/>
                <p:cNvSpPr txBox="1"/>
                <p:nvPr/>
              </p:nvSpPr>
              <p:spPr>
                <a:xfrm rot="19964971">
                  <a:off x="6923390" y="1239857"/>
                  <a:ext cx="2308298" cy="1109122"/>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Tijd &amp; energie besteden aan leerlingen</a:t>
                  </a:r>
                </a:p>
              </p:txBody>
            </p:sp>
            <p:sp>
              <p:nvSpPr>
                <p:cNvPr id="77" name="Ovaal 76"/>
                <p:cNvSpPr/>
                <p:nvPr/>
              </p:nvSpPr>
              <p:spPr>
                <a:xfrm>
                  <a:off x="7285469" y="3389706"/>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78" name="Ovaal 77"/>
                <p:cNvSpPr/>
                <p:nvPr/>
              </p:nvSpPr>
              <p:spPr>
                <a:xfrm>
                  <a:off x="3483289" y="3479083"/>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64" name="Tekstvak 63"/>
              <p:cNvSpPr txBox="1"/>
              <p:nvPr/>
            </p:nvSpPr>
            <p:spPr>
              <a:xfrm rot="277076">
                <a:off x="7460210" y="2989304"/>
                <a:ext cx="2201816" cy="1109122"/>
              </a:xfrm>
              <a:prstGeom prst="rect">
                <a:avLst/>
              </a:prstGeom>
              <a:noFill/>
            </p:spPr>
            <p:txBody>
              <a:bodyPr wrap="square" rtlCol="0">
                <a:spAutoFit/>
              </a:bodyPr>
              <a:lstStyle/>
              <a:p>
                <a:r>
                  <a:rPr lang="nl-BE" b="1" dirty="0">
                    <a:solidFill>
                      <a:srgbClr val="FC7F7A"/>
                    </a:solidFill>
                    <a:latin typeface="Roboto" pitchFamily="2" charset="0"/>
                    <a:ea typeface="Roboto" pitchFamily="2" charset="0"/>
                  </a:rPr>
                  <a:t>Feedback en bekrachtiging geven</a:t>
                </a:r>
              </a:p>
            </p:txBody>
          </p:sp>
        </p:grpSp>
        <p:sp>
          <p:nvSpPr>
            <p:cNvPr id="93" name="Tekstvak 92"/>
            <p:cNvSpPr txBox="1"/>
            <p:nvPr/>
          </p:nvSpPr>
          <p:spPr>
            <a:xfrm rot="19082185">
              <a:off x="4203652" y="5153298"/>
              <a:ext cx="1992807" cy="923330"/>
            </a:xfrm>
            <a:prstGeom prst="rect">
              <a:avLst/>
            </a:prstGeom>
            <a:noFill/>
          </p:spPr>
          <p:txBody>
            <a:bodyPr wrap="square" rtlCol="0">
              <a:spAutoFit/>
            </a:bodyPr>
            <a:lstStyle/>
            <a:p>
              <a:pPr algn="r"/>
              <a:r>
                <a:rPr lang="nl-BE" b="1" dirty="0">
                  <a:solidFill>
                    <a:schemeClr val="accent4">
                      <a:lumMod val="50000"/>
                    </a:schemeClr>
                  </a:solidFill>
                  <a:latin typeface="Roboto" panose="02000000000000000000" pitchFamily="2" charset="0"/>
                  <a:ea typeface="Roboto" panose="02000000000000000000" pitchFamily="2" charset="0"/>
                </a:rPr>
                <a:t>Inspraak &amp; gelijkwaardigheid</a:t>
              </a:r>
            </a:p>
            <a:p>
              <a:pPr algn="r"/>
              <a:r>
                <a:rPr lang="nl-BE" b="1" dirty="0">
                  <a:solidFill>
                    <a:schemeClr val="accent4">
                      <a:lumMod val="50000"/>
                    </a:schemeClr>
                  </a:solidFill>
                  <a:latin typeface="Roboto" panose="02000000000000000000" pitchFamily="2" charset="0"/>
                  <a:ea typeface="Roboto" panose="02000000000000000000" pitchFamily="2" charset="0"/>
                </a:rPr>
                <a:t>bevorderen</a:t>
              </a:r>
            </a:p>
          </p:txBody>
        </p:sp>
        <p:sp>
          <p:nvSpPr>
            <p:cNvPr id="94" name="Tekstvak 93"/>
            <p:cNvSpPr txBox="1"/>
            <p:nvPr/>
          </p:nvSpPr>
          <p:spPr>
            <a:xfrm rot="2179561">
              <a:off x="8311583" y="5260000"/>
              <a:ext cx="2177066" cy="646331"/>
            </a:xfrm>
            <a:prstGeom prst="rect">
              <a:avLst/>
            </a:prstGeom>
            <a:noFill/>
          </p:spPr>
          <p:txBody>
            <a:bodyPr wrap="square" rtlCol="0">
              <a:spAutoFit/>
            </a:bodyPr>
            <a:lstStyle/>
            <a:p>
              <a:r>
                <a:rPr lang="nl-BE" b="1" dirty="0">
                  <a:solidFill>
                    <a:schemeClr val="accent4">
                      <a:lumMod val="50000"/>
                    </a:schemeClr>
                  </a:solidFill>
                  <a:latin typeface="Roboto" pitchFamily="2" charset="0"/>
                  <a:ea typeface="Roboto" pitchFamily="2" charset="0"/>
                </a:rPr>
                <a:t>Competentiegevoel ondersteunen</a:t>
              </a:r>
            </a:p>
          </p:txBody>
        </p:sp>
        <p:sp>
          <p:nvSpPr>
            <p:cNvPr id="2" name="Tekstvak 1"/>
            <p:cNvSpPr txBox="1"/>
            <p:nvPr/>
          </p:nvSpPr>
          <p:spPr>
            <a:xfrm>
              <a:off x="6120549" y="3258593"/>
              <a:ext cx="2290619" cy="1569660"/>
            </a:xfrm>
            <a:prstGeom prst="rect">
              <a:avLst/>
            </a:prstGeom>
            <a:noFill/>
          </p:spPr>
          <p:txBody>
            <a:bodyPr wrap="square" rtlCol="0">
              <a:spAutoFit/>
            </a:bodyPr>
            <a:lstStyle/>
            <a:p>
              <a:r>
                <a:rPr lang="nl-BE" sz="3200" b="1" dirty="0">
                  <a:solidFill>
                    <a:schemeClr val="tx1">
                      <a:lumMod val="75000"/>
                      <a:lumOff val="25000"/>
                    </a:schemeClr>
                  </a:solidFill>
                  <a:latin typeface="Roboto" pitchFamily="2" charset="0"/>
                  <a:ea typeface="Roboto" pitchFamily="2" charset="0"/>
                </a:rPr>
                <a:t>Interacties met leerlingen</a:t>
              </a:r>
            </a:p>
          </p:txBody>
        </p:sp>
        <p:sp>
          <p:nvSpPr>
            <p:cNvPr id="29" name="Ovaal 85"/>
            <p:cNvSpPr/>
            <p:nvPr/>
          </p:nvSpPr>
          <p:spPr>
            <a:xfrm>
              <a:off x="6599664" y="2499752"/>
              <a:ext cx="148987" cy="148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sp>
          <p:nvSpPr>
            <p:cNvPr id="30" name="Ovaal 83"/>
            <p:cNvSpPr/>
            <p:nvPr/>
          </p:nvSpPr>
          <p:spPr>
            <a:xfrm>
              <a:off x="7573562" y="5466151"/>
              <a:ext cx="148987" cy="148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Roboto" pitchFamily="2" charset="0"/>
                <a:ea typeface="Roboto" pitchFamily="2" charset="0"/>
              </a:endParaRPr>
            </a:p>
          </p:txBody>
        </p:sp>
      </p:grpSp>
      <p:sp>
        <p:nvSpPr>
          <p:cNvPr id="31" name="Rechthoek 30"/>
          <p:cNvSpPr/>
          <p:nvPr/>
        </p:nvSpPr>
        <p:spPr>
          <a:xfrm>
            <a:off x="620370" y="3105049"/>
            <a:ext cx="4331982" cy="3238601"/>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nl-BE" sz="2400" dirty="0">
                <a:effectLst/>
                <a:latin typeface="Roboto" pitchFamily="2" charset="0"/>
                <a:ea typeface="Roboto" pitchFamily="2" charset="0"/>
                <a:cs typeface="Times New Roman" panose="02020603050405020304" pitchFamily="18" charset="0"/>
              </a:rPr>
              <a:t>Dimensies:</a:t>
            </a:r>
          </a:p>
          <a:p>
            <a:pPr marL="342900" lvl="0" indent="-342900">
              <a:lnSpc>
                <a:spcPct val="107000"/>
              </a:lnSpc>
              <a:spcAft>
                <a:spcPts val="0"/>
              </a:spcAft>
              <a:buFont typeface="+mj-lt"/>
              <a:buAutoNum type="arabicPeriod"/>
            </a:pPr>
            <a:r>
              <a:rPr lang="nl-BE" sz="2400" dirty="0">
                <a:solidFill>
                  <a:schemeClr val="accent1"/>
                </a:solidFill>
                <a:effectLst/>
                <a:latin typeface="Roboto" pitchFamily="2" charset="0"/>
                <a:ea typeface="Roboto" pitchFamily="2" charset="0"/>
                <a:cs typeface="Times New Roman" panose="02020603050405020304" pitchFamily="18" charset="0"/>
              </a:rPr>
              <a:t>Oog hebben voor individuele noden</a:t>
            </a:r>
          </a:p>
          <a:p>
            <a:pPr marL="342900" lvl="0" indent="-342900">
              <a:lnSpc>
                <a:spcPct val="107000"/>
              </a:lnSpc>
              <a:spcAft>
                <a:spcPts val="0"/>
              </a:spcAft>
              <a:buFont typeface="+mj-lt"/>
              <a:buAutoNum type="arabicPeriod"/>
            </a:pPr>
            <a:r>
              <a:rPr lang="nl-BE" sz="2400" dirty="0">
                <a:solidFill>
                  <a:schemeClr val="accent6">
                    <a:lumMod val="50000"/>
                  </a:schemeClr>
                </a:solidFill>
                <a:effectLst/>
                <a:latin typeface="Roboto" pitchFamily="2" charset="0"/>
                <a:ea typeface="Roboto" pitchFamily="2" charset="0"/>
                <a:cs typeface="Times New Roman" panose="02020603050405020304" pitchFamily="18" charset="0"/>
              </a:rPr>
              <a:t>Veiligheid en structuur bieden</a:t>
            </a:r>
          </a:p>
          <a:p>
            <a:pPr marL="342900" lvl="0" indent="-342900">
              <a:lnSpc>
                <a:spcPct val="107000"/>
              </a:lnSpc>
              <a:spcAft>
                <a:spcPts val="800"/>
              </a:spcAft>
              <a:buFont typeface="+mj-lt"/>
              <a:buAutoNum type="arabicPeriod"/>
            </a:pPr>
            <a:r>
              <a:rPr lang="nl-BE" sz="2400" dirty="0">
                <a:solidFill>
                  <a:schemeClr val="accent4">
                    <a:lumMod val="50000"/>
                  </a:schemeClr>
                </a:solidFill>
                <a:effectLst/>
                <a:latin typeface="Roboto" pitchFamily="2" charset="0"/>
                <a:ea typeface="Roboto" pitchFamily="2" charset="0"/>
                <a:cs typeface="Times New Roman" panose="02020603050405020304" pitchFamily="18" charset="0"/>
              </a:rPr>
              <a:t>Betrokkenheid van leerlingen realiseren</a:t>
            </a:r>
          </a:p>
        </p:txBody>
      </p:sp>
    </p:spTree>
    <p:extLst>
      <p:ext uri="{BB962C8B-B14F-4D97-AF65-F5344CB8AC3E}">
        <p14:creationId xmlns:p14="http://schemas.microsoft.com/office/powerpoint/2010/main" val="322689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Inspirerende richtvragen interacties</a:t>
            </a:r>
          </a:p>
        </p:txBody>
      </p:sp>
      <p:sp>
        <p:nvSpPr>
          <p:cNvPr id="3" name="Tijdelijke aanduiding voor inhoud 2"/>
          <p:cNvSpPr>
            <a:spLocks noGrp="1"/>
          </p:cNvSpPr>
          <p:nvPr>
            <p:ph idx="1"/>
          </p:nvPr>
        </p:nvSpPr>
        <p:spPr/>
        <p:txBody>
          <a:bodyPr>
            <a:normAutofit fontScale="92500" lnSpcReduction="20000"/>
          </a:bodyPr>
          <a:lstStyle/>
          <a:p>
            <a:pPr marL="0" indent="0">
              <a:lnSpc>
                <a:spcPct val="100000"/>
              </a:lnSpc>
              <a:buNone/>
            </a:pPr>
            <a:r>
              <a:rPr lang="nl-BE" sz="2200" dirty="0">
                <a:latin typeface="Roboto" panose="02000000000000000000" pitchFamily="2" charset="0"/>
                <a:ea typeface="Roboto" panose="02000000000000000000" pitchFamily="2" charset="0"/>
              </a:rPr>
              <a:t>Aanbrenger</a:t>
            </a:r>
          </a:p>
          <a:p>
            <a:pPr lvl="0">
              <a:lnSpc>
                <a:spcPct val="100000"/>
              </a:lnSpc>
            </a:pPr>
            <a:r>
              <a:rPr lang="nl-BE" sz="2200" dirty="0">
                <a:latin typeface="Roboto" panose="02000000000000000000" pitchFamily="2" charset="0"/>
                <a:ea typeface="Roboto" panose="02000000000000000000" pitchFamily="2" charset="0"/>
              </a:rPr>
              <a:t>Welke interacties tussen leerlingen verrasten je?</a:t>
            </a:r>
          </a:p>
          <a:p>
            <a:pPr lvl="0">
              <a:lnSpc>
                <a:spcPct val="100000"/>
              </a:lnSpc>
            </a:pPr>
            <a:r>
              <a:rPr lang="nl-BE" sz="2200" dirty="0">
                <a:latin typeface="Roboto" panose="02000000000000000000" pitchFamily="2" charset="0"/>
                <a:ea typeface="Roboto" panose="02000000000000000000" pitchFamily="2" charset="0"/>
              </a:rPr>
              <a:t>Hoe stimuleerde je interacties tussen je leerlingen? </a:t>
            </a:r>
          </a:p>
          <a:p>
            <a:pPr lvl="0">
              <a:lnSpc>
                <a:spcPct val="100000"/>
              </a:lnSpc>
            </a:pPr>
            <a:r>
              <a:rPr lang="nl-BE" sz="2200" dirty="0">
                <a:latin typeface="Roboto" panose="02000000000000000000" pitchFamily="2" charset="0"/>
                <a:ea typeface="Roboto" panose="02000000000000000000" pitchFamily="2" charset="0"/>
              </a:rPr>
              <a:t>Hoe bevorderde je de autonomie van je leerlingen? </a:t>
            </a:r>
          </a:p>
          <a:p>
            <a:pPr lvl="0">
              <a:lnSpc>
                <a:spcPct val="100000"/>
              </a:lnSpc>
            </a:pPr>
            <a:r>
              <a:rPr lang="nl-BE" sz="2200" dirty="0">
                <a:latin typeface="Roboto" panose="02000000000000000000" pitchFamily="2" charset="0"/>
                <a:ea typeface="Roboto" panose="02000000000000000000" pitchFamily="2" charset="0"/>
              </a:rPr>
              <a:t>Hoe ondersteunde je het competentiegevoel van je leerlingen? </a:t>
            </a:r>
          </a:p>
          <a:p>
            <a:pPr lvl="0">
              <a:lnSpc>
                <a:spcPct val="100000"/>
              </a:lnSpc>
            </a:pPr>
            <a:r>
              <a:rPr lang="nl-BE" sz="2200" dirty="0">
                <a:latin typeface="Roboto" panose="02000000000000000000" pitchFamily="2" charset="0"/>
                <a:ea typeface="Roboto" panose="02000000000000000000" pitchFamily="2" charset="0"/>
              </a:rPr>
              <a:t>Hoe gaf je feedback en bekrachtiging aan je leerlingen?</a:t>
            </a:r>
          </a:p>
          <a:p>
            <a:pPr lvl="0">
              <a:lnSpc>
                <a:spcPct val="100000"/>
              </a:lnSpc>
            </a:pPr>
            <a:r>
              <a:rPr lang="nl-NL" sz="2200" dirty="0">
                <a:latin typeface="Roboto" panose="02000000000000000000" pitchFamily="2" charset="0"/>
                <a:ea typeface="Roboto" panose="02000000000000000000" pitchFamily="2" charset="0"/>
              </a:rPr>
              <a:t>Wat deed je om een veilig en positief klasklimaat te creëren? </a:t>
            </a:r>
          </a:p>
          <a:p>
            <a:pPr lvl="0">
              <a:lnSpc>
                <a:spcPct val="100000"/>
              </a:lnSpc>
            </a:pPr>
            <a:r>
              <a:rPr lang="nl-NL" sz="2200" dirty="0">
                <a:latin typeface="Roboto" panose="02000000000000000000" pitchFamily="2" charset="0"/>
                <a:ea typeface="Roboto" panose="02000000000000000000" pitchFamily="2" charset="0"/>
              </a:rPr>
              <a:t>Wat leerde je om </a:t>
            </a:r>
            <a:r>
              <a:rPr lang="nl-BE" sz="2200" dirty="0">
                <a:latin typeface="Roboto" panose="02000000000000000000" pitchFamily="2" charset="0"/>
                <a:ea typeface="Roboto" panose="02000000000000000000" pitchFamily="2" charset="0"/>
              </a:rPr>
              <a:t>interacties tussen jou en je leerlingen of tussen leerlingen onderling in de toekomst te optimaliseren?</a:t>
            </a:r>
          </a:p>
          <a:p>
            <a:pPr marL="0" indent="0">
              <a:lnSpc>
                <a:spcPct val="100000"/>
              </a:lnSpc>
              <a:buNone/>
            </a:pPr>
            <a:r>
              <a:rPr lang="nl-BE" sz="2200" dirty="0">
                <a:latin typeface="Roboto" panose="02000000000000000000" pitchFamily="2" charset="0"/>
                <a:ea typeface="Roboto" panose="02000000000000000000" pitchFamily="2" charset="0"/>
              </a:rPr>
              <a:t>Medestudenten</a:t>
            </a:r>
          </a:p>
          <a:p>
            <a:pPr>
              <a:lnSpc>
                <a:spcPct val="100000"/>
              </a:lnSpc>
            </a:pPr>
            <a:r>
              <a:rPr lang="nl-BE" sz="2200" dirty="0">
                <a:latin typeface="Roboto" panose="02000000000000000000" pitchFamily="2" charset="0"/>
                <a:ea typeface="Roboto" panose="02000000000000000000" pitchFamily="2" charset="0"/>
              </a:rPr>
              <a:t>Hoe zien jullie dit?</a:t>
            </a:r>
          </a:p>
          <a:p>
            <a:pPr>
              <a:lnSpc>
                <a:spcPct val="100000"/>
              </a:lnSpc>
            </a:pPr>
            <a:r>
              <a:rPr lang="nl-BE" sz="2200" dirty="0">
                <a:latin typeface="Roboto" panose="02000000000000000000" pitchFamily="2" charset="0"/>
                <a:ea typeface="Roboto" panose="02000000000000000000" pitchFamily="2" charset="0"/>
              </a:rPr>
              <a:t>Hoe zou je het nog kunnen aanpakken?</a:t>
            </a:r>
          </a:p>
          <a:p>
            <a:endParaRPr lang="nl-BE" sz="2000" dirty="0"/>
          </a:p>
        </p:txBody>
      </p:sp>
    </p:spTree>
    <p:extLst>
      <p:ext uri="{BB962C8B-B14F-4D97-AF65-F5344CB8AC3E}">
        <p14:creationId xmlns:p14="http://schemas.microsoft.com/office/powerpoint/2010/main" val="2108095973"/>
      </p:ext>
    </p:extLst>
  </p:cSld>
  <p:clrMapOvr>
    <a:masterClrMapping/>
  </p:clrMapOvr>
</p:sld>
</file>

<file path=ppt/theme/theme1.xml><?xml version="1.0" encoding="utf-8"?>
<a:theme xmlns:a="http://schemas.openxmlformats.org/drawingml/2006/main" name="Potential_sjabloonNieuw">
  <a:themeElements>
    <a:clrScheme name="Potential - Nieuw">
      <a:dk1>
        <a:sysClr val="windowText" lastClr="000000"/>
      </a:dk1>
      <a:lt1>
        <a:sysClr val="window" lastClr="FFFFFF"/>
      </a:lt1>
      <a:dk2>
        <a:srgbClr val="5CD5B0"/>
      </a:dk2>
      <a:lt2>
        <a:srgbClr val="D4F6E8"/>
      </a:lt2>
      <a:accent1>
        <a:srgbClr val="FC7F7A"/>
      </a:accent1>
      <a:accent2>
        <a:srgbClr val="FAD2C8"/>
      </a:accent2>
      <a:accent3>
        <a:srgbClr val="8ECEDD"/>
      </a:accent3>
      <a:accent4>
        <a:srgbClr val="C8E6ED"/>
      </a:accent4>
      <a:accent5>
        <a:srgbClr val="FFD56C"/>
      </a:accent5>
      <a:accent6>
        <a:srgbClr val="FFE4AE"/>
      </a:accent6>
      <a:hlink>
        <a:srgbClr val="3F3F3F"/>
      </a:hlink>
      <a:folHlink>
        <a:srgbClr val="7F7F7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9F7173-06FD-4239-A842-30362CC0399B}" vid="{CBDC0F52-0C59-48D4-BA45-32EBDB1B077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F546402C1B6848AAEAB9054195BBCD" ma:contentTypeVersion="11" ma:contentTypeDescription="Een nieuw document maken." ma:contentTypeScope="" ma:versionID="3a4a90d7decd9e6590428d66c23d1da8">
  <xsd:schema xmlns:xsd="http://www.w3.org/2001/XMLSchema" xmlns:xs="http://www.w3.org/2001/XMLSchema" xmlns:p="http://schemas.microsoft.com/office/2006/metadata/properties" xmlns:ns3="f12e873b-751b-42f8-a191-167fe4f33b1c" xmlns:ns4="89d96fb2-318b-4996-8e2d-29208574d168" targetNamespace="http://schemas.microsoft.com/office/2006/metadata/properties" ma:root="true" ma:fieldsID="c8f842bf729b607b0b6937aea0ae483c" ns3:_="" ns4:_="">
    <xsd:import namespace="f12e873b-751b-42f8-a191-167fe4f33b1c"/>
    <xsd:import namespace="89d96fb2-318b-4996-8e2d-29208574d1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e873b-751b-42f8-a191-167fe4f33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96fb2-318b-4996-8e2d-29208574d16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C311CE-0D66-4E89-94C5-6A282F7D1AC7}">
  <ds:schemaRefs>
    <ds:schemaRef ds:uri="http://schemas.microsoft.com/sharepoint/v3/contenttype/forms"/>
  </ds:schemaRefs>
</ds:datastoreItem>
</file>

<file path=customXml/itemProps2.xml><?xml version="1.0" encoding="utf-8"?>
<ds:datastoreItem xmlns:ds="http://schemas.openxmlformats.org/officeDocument/2006/customXml" ds:itemID="{4C432213-941D-405A-97F7-D43EF9CCC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e873b-751b-42f8-a191-167fe4f33b1c"/>
    <ds:schemaRef ds:uri="89d96fb2-318b-4996-8e2d-29208574d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BD3FA9-D948-4CA0-8043-0359120461E3}">
  <ds:schemaRefs>
    <ds:schemaRef ds:uri="http://schemas.openxmlformats.org/package/2006/metadata/core-properties"/>
    <ds:schemaRef ds:uri="http://schemas.microsoft.com/office/2006/documentManagement/types"/>
    <ds:schemaRef ds:uri="89d96fb2-318b-4996-8e2d-29208574d168"/>
    <ds:schemaRef ds:uri="f12e873b-751b-42f8-a191-167fe4f33b1c"/>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Potential_sjabloonNieuw</Template>
  <TotalTime>21703</TotalTime>
  <Words>1014</Words>
  <Application>Microsoft Office PowerPoint</Application>
  <PresentationFormat>Breedbeeld</PresentationFormat>
  <Paragraphs>149</Paragraphs>
  <Slides>14</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Calibri Light</vt:lpstr>
      <vt:lpstr>Poiret One</vt:lpstr>
      <vt:lpstr>Roboto</vt:lpstr>
      <vt:lpstr>Times New Roman</vt:lpstr>
      <vt:lpstr>Potential_sjabloonNieuw</vt:lpstr>
      <vt:lpstr>Eigen acties in de praktijk</vt:lpstr>
      <vt:lpstr>Doelstellingen</vt:lpstr>
      <vt:lpstr>Inhoud</vt:lpstr>
      <vt:lpstr>1. Afhaalronde</vt:lpstr>
      <vt:lpstr>Inhoud</vt:lpstr>
      <vt:lpstr>2. Beeldcoaching: samen leren van onze acties</vt:lpstr>
      <vt:lpstr>PowerPoint-presentatie</vt:lpstr>
      <vt:lpstr>PowerPoint-presentatie</vt:lpstr>
      <vt:lpstr>Inspirerende richtvragen interacties</vt:lpstr>
      <vt:lpstr>PowerPoint-presentatie</vt:lpstr>
      <vt:lpstr>Inspirerende richtvragen werkvormen en aanpak</vt:lpstr>
      <vt:lpstr>Inhoud</vt:lpstr>
      <vt:lpstr>3. Afronding</vt:lpstr>
      <vt:lpstr>Bedankt!</vt:lpstr>
    </vt:vector>
  </TitlesOfParts>
  <Company>UC Leuven-Limburg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Hannah Boonen</dc:creator>
  <cp:lastModifiedBy>Hannah Boonen</cp:lastModifiedBy>
  <cp:revision>36</cp:revision>
  <dcterms:created xsi:type="dcterms:W3CDTF">2017-10-25T13:10:36Z</dcterms:created>
  <dcterms:modified xsi:type="dcterms:W3CDTF">2019-11-19T20:22:33Z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0x0101006BF546402C1B6848AAEAB9054195BBCD</vt:lpwstr>
  </property>
</Properties>
</file>