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76" r:id="rId5"/>
    <p:sldId id="280" r:id="rId6"/>
    <p:sldId id="258" r:id="rId7"/>
    <p:sldId id="277" r:id="rId8"/>
    <p:sldId id="27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4" r:id="rId22"/>
    <p:sldId id="275" r:id="rId23"/>
    <p:sldId id="279" r:id="rId2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120" autoAdjust="0"/>
  </p:normalViewPr>
  <p:slideViewPr>
    <p:cSldViewPr snapToGrid="0">
      <p:cViewPr varScale="1">
        <p:scale>
          <a:sx n="48" d="100"/>
          <a:sy n="48" d="100"/>
        </p:scale>
        <p:origin x="13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26306-234C-4A9D-8653-94D2B1866F01}" type="datetimeFigureOut">
              <a:rPr lang="nl-BE" smtClean="0"/>
              <a:t>27/11/2019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FCE2E-C840-49C1-8A4C-502615526C88}" type="slidenum">
              <a:rPr lang="nl-BE" smtClean="0"/>
              <a:t>‹nr.›</a:t>
            </a:fld>
            <a:endParaRPr lang="nl-BE"/>
          </a:p>
        </p:txBody>
      </p:sp>
    </p:spTree>
    <p:extLst>
      <p:ext uri="{BB962C8B-B14F-4D97-AF65-F5344CB8AC3E}">
        <p14:creationId xmlns:p14="http://schemas.microsoft.com/office/powerpoint/2010/main" val="254342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D673-EAC2-4082-9481-3D89B482FDF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55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a06633435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a06633435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Ook deze slide overloop je even en hou je dan zichtbaar ter ondersteuning.</a:t>
            </a:r>
            <a:endParaRPr/>
          </a:p>
        </p:txBody>
      </p:sp>
      <p:sp>
        <p:nvSpPr>
          <p:cNvPr id="204" name="Google Shape;204;g5a06633435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0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Totale</a:t>
            </a:r>
            <a:r>
              <a:rPr lang="nl-BE" baseline="0" dirty="0"/>
              <a:t> duur: 10 minuten</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F2BAD-22FA-46BE-9D60-94469A1210E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34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Totale</a:t>
            </a:r>
            <a:r>
              <a:rPr lang="nl-BE" baseline="0" dirty="0"/>
              <a:t> duur: 20 minuten</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F2BAD-22FA-46BE-9D60-94469A1210E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82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D673-EAC2-4082-9481-3D89B482FDF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66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D673-EAC2-4082-9481-3D89B482FDF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1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232D673-EAC2-4082-9481-3D89B482FDFC}" type="slidenum">
              <a:rPr lang="nl-BE" smtClean="0"/>
              <a:t>20</a:t>
            </a:fld>
            <a:endParaRPr lang="nl-BE"/>
          </a:p>
        </p:txBody>
      </p:sp>
    </p:spTree>
    <p:extLst>
      <p:ext uri="{BB962C8B-B14F-4D97-AF65-F5344CB8AC3E}">
        <p14:creationId xmlns:p14="http://schemas.microsoft.com/office/powerpoint/2010/main" val="105769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a:t>
            </a:r>
            <a:r>
              <a:rPr lang="nl-BE" baseline="0" dirty="0"/>
              <a:t> kan je de doelstellingen die jullie voorop gesteld hebben visualiseren. Dit helpt om tijdens de werkvormen doelgericht te blijven werken. </a:t>
            </a:r>
            <a:endParaRPr lang="nl-BE" dirty="0"/>
          </a:p>
        </p:txBody>
      </p:sp>
      <p:sp>
        <p:nvSpPr>
          <p:cNvPr id="4" name="Tijdelijke aanduiding voor dianummer 3"/>
          <p:cNvSpPr>
            <a:spLocks noGrp="1"/>
          </p:cNvSpPr>
          <p:nvPr>
            <p:ph type="sldNum" sz="quarter" idx="10"/>
          </p:nvPr>
        </p:nvSpPr>
        <p:spPr/>
        <p:txBody>
          <a:bodyPr/>
          <a:lstStyle/>
          <a:p>
            <a:fld id="{D93FCE2E-C840-49C1-8A4C-502615526C88}" type="slidenum">
              <a:rPr lang="nl-BE" smtClean="0"/>
              <a:t>2</a:t>
            </a:fld>
            <a:endParaRPr lang="nl-BE"/>
          </a:p>
        </p:txBody>
      </p:sp>
    </p:spTree>
    <p:extLst>
      <p:ext uri="{BB962C8B-B14F-4D97-AF65-F5344CB8AC3E}">
        <p14:creationId xmlns:p14="http://schemas.microsoft.com/office/powerpoint/2010/main" val="37197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F5DDB-346E-4141-8D9B-61A739D63A2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51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Inclusief werken vraagt in de eerste plaats het opzetten van een andere ‘bril’. Eens je de klaspraktijk bekijkt vanuit zo’n bril zie je meer mogelijkheden om gangbare methoden bij te sturen, aan te passen en zo beetje bij beetje meer inclusief te werken. Maar het kan ook goed zijn dat door je bewust te worden van de bril die je opzet, je inziet dat je eigenlijk al heel wat praktijken en methodes hebt aangepast om meer inclusief te werken. Leerkrachten zijn zich er vaak niet van bewust dat ze vaak al een hele trukendoos hebben uitgewerkt, doordat ze hetgeen ze doen als vanzelfsprekend beschouwen. Om kwaliteitsvol inclusief te werken, is het met andere woorden belangrijk dat leerkrachten zich bewust zijn van de bril die ze opzetten, de wijze waarop die bril hun klaspraktijk beïnvloedt en de mate waarin die bril het inclusief werken al dan niet bevordert. </a:t>
            </a:r>
          </a:p>
          <a:p>
            <a:endParaRPr lang="nl-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F2BAD-22FA-46BE-9D60-94469A1210E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12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De invloed van opvattingen of gevoelens op onze waarneming van de realiteit kan je vergelijken met een soort van lens, filter of bril die de blik van elke persoon op de realiteit kleurt. Mensen verschillen in de brillen die ze opzetten. Dit zorgt ervoor dat verschillende mensen eenzelfde situatie zien als een opportuniteit of een uitdaging, een kans om te vernieuwen of net een belemmering van de vaste gang van zaken.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l-BE" sz="1200" baseline="0" dirty="0">
              <a:solidFill>
                <a:prstClr val="black"/>
              </a:solidFill>
              <a:latin typeface="UGent Panno Text" panose="02000506040000040003"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F2BAD-22FA-46BE-9D60-94469A1210E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63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Totale</a:t>
            </a:r>
            <a:r>
              <a:rPr lang="nl-BE" baseline="0" dirty="0"/>
              <a:t> duur: 45 minuten</a:t>
            </a: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F2BAD-22FA-46BE-9D60-94469A1210E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45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06633435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06633435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Deze slide kan je deelnemers ondersteunen om te weten wat er van hen verwacht wordt. Toch is het belangrijk dat je deze even snel overloopt zodat iedereen weet wat er van hen verwacht wordt.  Als de groepjes elk een laptop hebben om de clips te bekijken, kan je deze slide blijvend projecteren terwijl ze aan de slag gaan. Toon je de clips op projectie, dan kan je deze slide opnieuw tonen wanneer ze denktijd krijgen.</a:t>
            </a:r>
            <a:endParaRPr dirty="0"/>
          </a:p>
          <a:p>
            <a:pPr marL="0" lvl="0" indent="0" algn="l" rtl="0">
              <a:spcBef>
                <a:spcPts val="0"/>
              </a:spcBef>
              <a:spcAft>
                <a:spcPts val="0"/>
              </a:spcAft>
              <a:buNone/>
            </a:pPr>
            <a:r>
              <a:rPr lang="nl-BE" dirty="0"/>
              <a:t>Op de plaats van de vraagtekens vul je de kleur van de post-</a:t>
            </a:r>
            <a:r>
              <a:rPr lang="nl-BE" dirty="0" err="1"/>
              <a:t>it</a:t>
            </a:r>
            <a:r>
              <a:rPr lang="nl-BE" dirty="0"/>
              <a:t> die de deelnemers moeten gebruiken in.</a:t>
            </a:r>
            <a:endParaRPr dirty="0"/>
          </a:p>
        </p:txBody>
      </p:sp>
      <p:sp>
        <p:nvSpPr>
          <p:cNvPr id="189" name="Google Shape;189;g5a06633435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01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a0663343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a0663343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Zorg dat de groepjes de screenshots van de clips die ze bekeken hebben.</a:t>
            </a:r>
            <a:endParaRPr/>
          </a:p>
        </p:txBody>
      </p:sp>
      <p:sp>
        <p:nvSpPr>
          <p:cNvPr id="196" name="Google Shape;196;g5a0663343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41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a0663343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a06633435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Zorg dat de groepjes de screenshots van de clips die ze bekeken hebben.</a:t>
            </a:r>
            <a:endParaRPr/>
          </a:p>
        </p:txBody>
      </p:sp>
      <p:sp>
        <p:nvSpPr>
          <p:cNvPr id="196" name="Google Shape;196;g5a06633435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0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en-US"/>
              <a:t>Click to edit Master title style</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342064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dirty="0"/>
          </a:p>
        </p:txBody>
      </p:sp>
      <p:sp>
        <p:nvSpPr>
          <p:cNvPr id="3" name="Tijdelijke aanduiding voor verticale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Afbeelding 8"/>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4056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en-US"/>
              <a:t>Click to edit Master title style</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F8EE6B5-655B-4EF8-8CE5-15BD82B5140E}" type="datetimeFigureOut">
              <a:rPr lang="nl-BE" smtClean="0"/>
              <a:t>27/11/2019</a:t>
            </a:fld>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A9D34927-37D0-4325-8DCE-402EB177F48E}" type="slidenum">
              <a:rPr lang="nl-BE" smtClean="0"/>
              <a:t>‹nr.›</a:t>
            </a:fld>
            <a:endParaRPr lang="nl-BE"/>
          </a:p>
        </p:txBody>
      </p:sp>
      <p:pic>
        <p:nvPicPr>
          <p:cNvPr id="9" name="Afbeelding 8"/>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388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en-US"/>
              <a:t>Click to edit Master title style</a:t>
            </a:r>
            <a:endParaRPr lang="nl-BE" dirty="0"/>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410272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en-US"/>
              <a:t>Click to edit Master title style</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48" t="27048" r="10619" b="35238"/>
          <a:stretch/>
        </p:blipFill>
        <p:spPr>
          <a:xfrm>
            <a:off x="3592286" y="91440"/>
            <a:ext cx="4741818" cy="1618758"/>
          </a:xfrm>
          <a:prstGeom prst="rect">
            <a:avLst/>
          </a:prstGeom>
        </p:spPr>
      </p:pic>
    </p:spTree>
    <p:extLst>
      <p:ext uri="{BB962C8B-B14F-4D97-AF65-F5344CB8AC3E}">
        <p14:creationId xmlns:p14="http://schemas.microsoft.com/office/powerpoint/2010/main" val="274214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9" name="Rechthoek 8"/>
          <p:cNvSpPr/>
          <p:nvPr userDrawn="1"/>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902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en-US"/>
              <a:t>Click to edit Master title style</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839788" y="2505074"/>
            <a:ext cx="5157787" cy="38287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1" name="Rechthoek 10"/>
          <p:cNvSpPr/>
          <p:nvPr userDrawn="1"/>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0888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BE" dirty="0"/>
          </a:p>
        </p:txBody>
      </p:sp>
      <p:pic>
        <p:nvPicPr>
          <p:cNvPr id="8" name="Afbeelding 7"/>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6941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CF8EE6B5-655B-4EF8-8CE5-15BD82B5140E}" type="datetimeFigureOut">
              <a:rPr lang="nl-BE" smtClean="0"/>
              <a:pPr/>
              <a:t>27/11/2019</a:t>
            </a:fld>
            <a:endParaRPr lang="nl-BE" dirty="0"/>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dirty="0"/>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A9D34927-37D0-4325-8DCE-402EB177F48E}" type="slidenum">
              <a:rPr lang="nl-BE" smtClean="0"/>
              <a:pPr/>
              <a:t>‹nr.›</a:t>
            </a:fld>
            <a:endParaRPr lang="nl-BE" dirty="0"/>
          </a:p>
        </p:txBody>
      </p:sp>
      <p:pic>
        <p:nvPicPr>
          <p:cNvPr id="7" name="Afbeelding 6"/>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508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Afbeelding 9"/>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8732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Afbeelding 9"/>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userDrawn="1"/>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3695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52106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78329-9959-4ACC-8894-3F108431D1EF}"/>
              </a:ext>
            </a:extLst>
          </p:cNvPr>
          <p:cNvSpPr>
            <a:spLocks noGrp="1"/>
          </p:cNvSpPr>
          <p:nvPr>
            <p:ph type="title"/>
          </p:nvPr>
        </p:nvSpPr>
        <p:spPr/>
        <p:txBody>
          <a:bodyPr>
            <a:normAutofit/>
          </a:bodyPr>
          <a:lstStyle/>
          <a:p>
            <a:r>
              <a:rPr lang="nl-BE" sz="5400" dirty="0"/>
              <a:t>Kijken doet leren: samen aan de slag met het video-instrument</a:t>
            </a:r>
          </a:p>
        </p:txBody>
      </p:sp>
    </p:spTree>
    <p:extLst>
      <p:ext uri="{BB962C8B-B14F-4D97-AF65-F5344CB8AC3E}">
        <p14:creationId xmlns:p14="http://schemas.microsoft.com/office/powerpoint/2010/main" val="369912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BE" dirty="0"/>
              <a:t>Uitwisselen</a:t>
            </a:r>
            <a:endParaRPr dirty="0"/>
          </a:p>
        </p:txBody>
      </p:sp>
      <p:sp>
        <p:nvSpPr>
          <p:cNvPr id="207" name="Google Shape;207;p24"/>
          <p:cNvSpPr txBox="1">
            <a:spLocks noGrp="1"/>
          </p:cNvSpPr>
          <p:nvPr>
            <p:ph type="body" idx="1"/>
          </p:nvPr>
        </p:nvSpPr>
        <p:spPr>
          <a:xfrm>
            <a:off x="838200" y="1523800"/>
            <a:ext cx="10515600" cy="5216700"/>
          </a:xfrm>
          <a:prstGeom prst="rect">
            <a:avLst/>
          </a:prstGeom>
        </p:spPr>
        <p:txBody>
          <a:bodyPr spcFirstLastPara="1" wrap="square" lIns="91425" tIns="45700" rIns="91425" bIns="45700" anchor="t" anchorCtr="0">
            <a:noAutofit/>
          </a:bodyPr>
          <a:lstStyle/>
          <a:p>
            <a:pPr marL="0" lvl="0" indent="0">
              <a:lnSpc>
                <a:spcPct val="115000"/>
              </a:lnSpc>
              <a:spcAft>
                <a:spcPts val="0"/>
              </a:spcAft>
              <a:buNone/>
            </a:pPr>
            <a:r>
              <a:rPr lang="nl-BE" sz="2400" dirty="0">
                <a:latin typeface="Open Sans"/>
                <a:ea typeface="Open Sans"/>
                <a:cs typeface="Open Sans"/>
                <a:sym typeface="Open Sans"/>
              </a:rPr>
              <a:t>Ga in </a:t>
            </a:r>
            <a:r>
              <a:rPr lang="nl-BE" sz="2400" b="1" dirty="0">
                <a:latin typeface="Open Sans"/>
                <a:ea typeface="Open Sans"/>
                <a:cs typeface="Open Sans"/>
                <a:sym typeface="Open Sans"/>
              </a:rPr>
              <a:t>gesprek</a:t>
            </a:r>
            <a:r>
              <a:rPr lang="nl-BE" sz="2400" dirty="0">
                <a:latin typeface="Open Sans"/>
                <a:ea typeface="Open Sans"/>
                <a:cs typeface="Open Sans"/>
                <a:sym typeface="Open Sans"/>
              </a:rPr>
              <a:t>:</a:t>
            </a:r>
            <a:endParaRPr sz="2400" dirty="0">
              <a:latin typeface="Open Sans"/>
              <a:ea typeface="Open Sans"/>
              <a:cs typeface="Open Sans"/>
              <a:sym typeface="Open Sans"/>
            </a:endParaRPr>
          </a:p>
          <a:p>
            <a:pPr lvl="0">
              <a:lnSpc>
                <a:spcPct val="115000"/>
              </a:lnSpc>
              <a:spcAft>
                <a:spcPts val="0"/>
              </a:spcAft>
              <a:buSzPts val="3000"/>
            </a:pPr>
            <a:r>
              <a:rPr lang="nl-BE" sz="2400" dirty="0">
                <a:latin typeface="Open Sans"/>
                <a:ea typeface="Open Sans"/>
                <a:cs typeface="Open Sans"/>
                <a:sym typeface="Open Sans"/>
              </a:rPr>
              <a:t>Welke clip werd het meest gekozen voor </a:t>
            </a:r>
            <a:r>
              <a:rPr lang="nl-BE" sz="2400" i="1" dirty="0">
                <a:latin typeface="Open Sans"/>
                <a:ea typeface="Open Sans"/>
                <a:cs typeface="Open Sans"/>
                <a:sym typeface="Open Sans"/>
              </a:rPr>
              <a:t>werkvormen en aanpak</a:t>
            </a:r>
            <a:r>
              <a:rPr lang="nl-BE" sz="2400" dirty="0">
                <a:latin typeface="Open Sans"/>
                <a:ea typeface="Open Sans"/>
                <a:cs typeface="Open Sans"/>
                <a:sym typeface="Open Sans"/>
              </a:rPr>
              <a:t>? Welke clip werd het meest gekozen voor </a:t>
            </a:r>
            <a:r>
              <a:rPr lang="nl-BE" sz="2400" i="1" dirty="0">
                <a:latin typeface="Open Sans"/>
                <a:ea typeface="Open Sans"/>
                <a:cs typeface="Open Sans"/>
                <a:sym typeface="Open Sans"/>
              </a:rPr>
              <a:t>interacties</a:t>
            </a:r>
            <a:r>
              <a:rPr lang="nl-BE" sz="2400" dirty="0">
                <a:latin typeface="Open Sans"/>
                <a:ea typeface="Open Sans"/>
                <a:cs typeface="Open Sans"/>
                <a:sym typeface="Open Sans"/>
              </a:rPr>
              <a:t>?</a:t>
            </a:r>
            <a:endParaRPr sz="2400" dirty="0">
              <a:latin typeface="Open Sans"/>
              <a:ea typeface="Open Sans"/>
              <a:cs typeface="Open Sans"/>
              <a:sym typeface="Open Sans"/>
            </a:endParaRPr>
          </a:p>
          <a:p>
            <a:pPr lvl="0">
              <a:lnSpc>
                <a:spcPct val="115000"/>
              </a:lnSpc>
              <a:spcAft>
                <a:spcPts val="0"/>
              </a:spcAft>
              <a:buSzPts val="3000"/>
            </a:pPr>
            <a:r>
              <a:rPr lang="nl-BE" sz="2400" dirty="0">
                <a:latin typeface="Open Sans"/>
                <a:ea typeface="Open Sans"/>
                <a:cs typeface="Open Sans"/>
                <a:sym typeface="Open Sans"/>
              </a:rPr>
              <a:t>Welke meningen delen we? Waarin verschillen we van mening?</a:t>
            </a:r>
          </a:p>
          <a:p>
            <a:pPr lvl="0">
              <a:lnSpc>
                <a:spcPct val="115000"/>
              </a:lnSpc>
              <a:buSzPts val="3000"/>
            </a:pPr>
            <a:r>
              <a:rPr lang="nl-NL" sz="2400" dirty="0">
                <a:latin typeface="Open Sans"/>
                <a:ea typeface="Open Sans"/>
                <a:cs typeface="Open Sans"/>
                <a:sym typeface="Open Sans"/>
              </a:rPr>
              <a:t>Op welke dimensies van diversiteit spelen we, net als de leerkrachten in de filmpjes, in?</a:t>
            </a:r>
          </a:p>
          <a:p>
            <a:pPr lvl="0">
              <a:lnSpc>
                <a:spcPct val="115000"/>
              </a:lnSpc>
              <a:buSzPts val="3000"/>
            </a:pPr>
            <a:r>
              <a:rPr lang="nl-NL" sz="2400" dirty="0">
                <a:latin typeface="Open Sans"/>
                <a:ea typeface="Open Sans"/>
                <a:cs typeface="Open Sans"/>
                <a:sym typeface="Open Sans"/>
              </a:rPr>
              <a:t>Wat leert dit ons over hoe wij diversiteit al dan niet waarderen en benutten? </a:t>
            </a:r>
          </a:p>
          <a:p>
            <a:pPr>
              <a:lnSpc>
                <a:spcPct val="115000"/>
              </a:lnSpc>
              <a:buSzPts val="3000"/>
            </a:pPr>
            <a:r>
              <a:rPr lang="nl-NL" sz="2400" dirty="0">
                <a:latin typeface="Open Sans"/>
                <a:ea typeface="Open Sans"/>
                <a:cs typeface="Open Sans"/>
              </a:rPr>
              <a:t>Vat samen in een slogan: wat kenmerkt nu een inclusieve klas?</a:t>
            </a:r>
          </a:p>
          <a:p>
            <a:pPr marL="457200" lvl="0" indent="-419100">
              <a:lnSpc>
                <a:spcPct val="115000"/>
              </a:lnSpc>
              <a:spcBef>
                <a:spcPts val="0"/>
              </a:spcBef>
              <a:buSzPts val="3000"/>
              <a:buFont typeface="Open Sans"/>
              <a:buChar char="•"/>
            </a:pPr>
            <a:endParaRPr lang="nl-NL" dirty="0">
              <a:latin typeface="Open Sans"/>
              <a:ea typeface="Open Sans"/>
              <a:cs typeface="Open Sans"/>
              <a:sym typeface="Open Sans"/>
            </a:endParaRPr>
          </a:p>
          <a:p>
            <a:pPr marL="457200" lvl="0" indent="-419100" algn="l" rtl="0">
              <a:lnSpc>
                <a:spcPct val="115000"/>
              </a:lnSpc>
              <a:spcBef>
                <a:spcPts val="0"/>
              </a:spcBef>
              <a:spcAft>
                <a:spcPts val="0"/>
              </a:spcAft>
              <a:buSzPts val="3000"/>
              <a:buFont typeface="Open Sans"/>
              <a:buChar char="•"/>
            </a:pPr>
            <a:endParaRPr dirty="0">
              <a:latin typeface="Open Sans"/>
              <a:ea typeface="Open Sans"/>
              <a:cs typeface="Open Sans"/>
              <a:sym typeface="Open Sans"/>
            </a:endParaRPr>
          </a:p>
        </p:txBody>
      </p:sp>
    </p:spTree>
    <p:extLst>
      <p:ext uri="{BB962C8B-B14F-4D97-AF65-F5344CB8AC3E}">
        <p14:creationId xmlns:p14="http://schemas.microsoft.com/office/powerpoint/2010/main" val="139348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994" y="383410"/>
            <a:ext cx="4870316" cy="2529923"/>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l-BE"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Werkvorm 2</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Prioriteiten definiëren</a:t>
            </a:r>
          </a:p>
        </p:txBody>
      </p:sp>
      <p:grpSp>
        <p:nvGrpSpPr>
          <p:cNvPr id="42" name="Groep 41"/>
          <p:cNvGrpSpPr/>
          <p:nvPr/>
        </p:nvGrpSpPr>
        <p:grpSpPr>
          <a:xfrm>
            <a:off x="5301341" y="0"/>
            <a:ext cx="6890659" cy="6858000"/>
            <a:chOff x="6894746" y="1495591"/>
            <a:chExt cx="4730248" cy="4707828"/>
          </a:xfrm>
        </p:grpSpPr>
        <p:grpSp>
          <p:nvGrpSpPr>
            <p:cNvPr id="43" name="Groep 42"/>
            <p:cNvGrpSpPr/>
            <p:nvPr/>
          </p:nvGrpSpPr>
          <p:grpSpPr>
            <a:xfrm>
              <a:off x="9255174" y="3834619"/>
              <a:ext cx="2369820" cy="2368800"/>
              <a:chOff x="6062980" y="1399736"/>
              <a:chExt cx="2369820" cy="2368800"/>
            </a:xfrm>
          </p:grpSpPr>
          <p:sp>
            <p:nvSpPr>
              <p:cNvPr id="68" name="Rechthoek 67"/>
              <p:cNvSpPr/>
              <p:nvPr/>
            </p:nvSpPr>
            <p:spPr>
              <a:xfrm>
                <a:off x="6062980" y="1399736"/>
                <a:ext cx="2369820" cy="2368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Afgeronde rechthoek 68"/>
              <p:cNvSpPr/>
              <p:nvPr/>
            </p:nvSpPr>
            <p:spPr>
              <a:xfrm>
                <a:off x="6530340" y="2401824"/>
                <a:ext cx="1067510" cy="731520"/>
              </a:xfrm>
              <a:prstGeom prst="roundRect">
                <a:avLst>
                  <a:gd name="adj" fmla="val 107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rapezium 69"/>
              <p:cNvSpPr/>
              <p:nvPr/>
            </p:nvSpPr>
            <p:spPr>
              <a:xfrm rot="16200000">
                <a:off x="7503362" y="2593848"/>
                <a:ext cx="688848" cy="390144"/>
              </a:xfrm>
              <a:prstGeom prst="trapezoid">
                <a:avLst>
                  <a:gd name="adj" fmla="val 328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al 70"/>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fgeronde rechthoek 71"/>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al 72"/>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al 73"/>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ep 43"/>
            <p:cNvGrpSpPr/>
            <p:nvPr/>
          </p:nvGrpSpPr>
          <p:grpSpPr>
            <a:xfrm>
              <a:off x="6896931" y="3834619"/>
              <a:ext cx="2369820" cy="2368800"/>
              <a:chOff x="6062980" y="1399736"/>
              <a:chExt cx="2369820" cy="2368800"/>
            </a:xfrm>
          </p:grpSpPr>
          <p:sp>
            <p:nvSpPr>
              <p:cNvPr id="61" name="Rechthoek 60"/>
              <p:cNvSpPr/>
              <p:nvPr/>
            </p:nvSpPr>
            <p:spPr>
              <a:xfrm>
                <a:off x="6062980" y="1399736"/>
                <a:ext cx="2369820" cy="2368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fgeronde rechthoek 61"/>
              <p:cNvSpPr/>
              <p:nvPr/>
            </p:nvSpPr>
            <p:spPr>
              <a:xfrm>
                <a:off x="6530340" y="2401824"/>
                <a:ext cx="1067510" cy="731520"/>
              </a:xfrm>
              <a:prstGeom prst="roundRect">
                <a:avLst>
                  <a:gd name="adj" fmla="val 107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rapezium 62"/>
              <p:cNvSpPr/>
              <p:nvPr/>
            </p:nvSpPr>
            <p:spPr>
              <a:xfrm rot="16200000">
                <a:off x="7503362" y="2593848"/>
                <a:ext cx="688848" cy="390144"/>
              </a:xfrm>
              <a:prstGeom prst="trapezoid">
                <a:avLst>
                  <a:gd name="adj" fmla="val 328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al 63"/>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Afgeronde rechthoek 64"/>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al 65"/>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al 66"/>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ep 44"/>
            <p:cNvGrpSpPr/>
            <p:nvPr/>
          </p:nvGrpSpPr>
          <p:grpSpPr>
            <a:xfrm>
              <a:off x="6894746" y="1495591"/>
              <a:ext cx="2369820" cy="2368800"/>
              <a:chOff x="6062980" y="1399736"/>
              <a:chExt cx="2369820" cy="2368800"/>
            </a:xfrm>
          </p:grpSpPr>
          <p:sp>
            <p:nvSpPr>
              <p:cNvPr id="54" name="Rechthoek 53"/>
              <p:cNvSpPr/>
              <p:nvPr/>
            </p:nvSpPr>
            <p:spPr>
              <a:xfrm>
                <a:off x="6062980" y="1399736"/>
                <a:ext cx="2369820" cy="236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fgeronde rechthoek 54"/>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rapezium 55"/>
              <p:cNvSpPr/>
              <p:nvPr/>
            </p:nvSpPr>
            <p:spPr>
              <a:xfrm rot="16200000">
                <a:off x="7503362" y="2593848"/>
                <a:ext cx="688848" cy="390144"/>
              </a:xfrm>
              <a:prstGeom prst="trapezoid">
                <a:avLst>
                  <a:gd name="adj" fmla="val 328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al 56"/>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fgeronde rechthoek 57"/>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al 58"/>
              <p:cNvSpPr/>
              <p:nvPr/>
            </p:nvSpPr>
            <p:spPr>
              <a:xfrm>
                <a:off x="6678164" y="2065357"/>
                <a:ext cx="289160" cy="2967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al 59"/>
              <p:cNvSpPr/>
              <p:nvPr/>
            </p:nvSpPr>
            <p:spPr>
              <a:xfrm>
                <a:off x="7044890" y="1891199"/>
                <a:ext cx="458878" cy="4708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oep 45"/>
            <p:cNvGrpSpPr/>
            <p:nvPr/>
          </p:nvGrpSpPr>
          <p:grpSpPr>
            <a:xfrm>
              <a:off x="9251184" y="1496099"/>
              <a:ext cx="2369820" cy="2368800"/>
              <a:chOff x="6062980" y="1399736"/>
              <a:chExt cx="2369820" cy="2368800"/>
            </a:xfrm>
          </p:grpSpPr>
          <p:sp>
            <p:nvSpPr>
              <p:cNvPr id="47" name="Rechthoek 46"/>
              <p:cNvSpPr/>
              <p:nvPr/>
            </p:nvSpPr>
            <p:spPr>
              <a:xfrm>
                <a:off x="6062980" y="1399736"/>
                <a:ext cx="2369820" cy="236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fgeronde rechthoek 47"/>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rapezium 48"/>
              <p:cNvSpPr/>
              <p:nvPr/>
            </p:nvSpPr>
            <p:spPr>
              <a:xfrm rot="16200000">
                <a:off x="7503362" y="2593848"/>
                <a:ext cx="688848" cy="390144"/>
              </a:xfrm>
              <a:prstGeom prst="trapezoid">
                <a:avLst>
                  <a:gd name="adj" fmla="val 3281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al 49"/>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fgeronde rechthoek 50"/>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al 51"/>
              <p:cNvSpPr/>
              <p:nvPr/>
            </p:nvSpPr>
            <p:spPr>
              <a:xfrm>
                <a:off x="6678164" y="2065357"/>
                <a:ext cx="289160" cy="296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al 52"/>
              <p:cNvSpPr/>
              <p:nvPr/>
            </p:nvSpPr>
            <p:spPr>
              <a:xfrm>
                <a:off x="7044890" y="1891199"/>
                <a:ext cx="458878" cy="4708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89774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TOP 5 argumenten bepalen</a:t>
            </a:r>
          </a:p>
        </p:txBody>
      </p:sp>
      <p:sp>
        <p:nvSpPr>
          <p:cNvPr id="3" name="Tijdelijke aanduiding voor inhoud 2"/>
          <p:cNvSpPr>
            <a:spLocks noGrp="1"/>
          </p:cNvSpPr>
          <p:nvPr>
            <p:ph idx="1"/>
          </p:nvPr>
        </p:nvSpPr>
        <p:spPr/>
        <p:txBody>
          <a:bodyPr>
            <a:normAutofit/>
          </a:bodyPr>
          <a:lstStyle/>
          <a:p>
            <a:r>
              <a:rPr lang="nl-BE" sz="3200" dirty="0"/>
              <a:t>Welke argumenten waren voor jullie het meest doorslaggevend om voor een clip te kiezen? </a:t>
            </a:r>
          </a:p>
          <a:p>
            <a:endParaRPr lang="nl-BE" sz="3200" dirty="0"/>
          </a:p>
          <a:p>
            <a:r>
              <a:rPr lang="nl-BE" sz="3200" dirty="0"/>
              <a:t>Bepaal samen een TOP 5 van argumenten voor </a:t>
            </a:r>
            <a:r>
              <a:rPr lang="nl-BE" sz="3200" i="1" dirty="0"/>
              <a:t>werkvormen en aanpak</a:t>
            </a:r>
            <a:r>
              <a:rPr lang="nl-BE" sz="3200" dirty="0"/>
              <a:t> (gele kaartjes) en voor </a:t>
            </a:r>
            <a:r>
              <a:rPr lang="nl-BE" sz="3200" i="1" dirty="0"/>
              <a:t>interacties</a:t>
            </a:r>
            <a:r>
              <a:rPr lang="nl-BE" sz="3200" dirty="0"/>
              <a:t> (roze kaartjes).</a:t>
            </a:r>
          </a:p>
          <a:p>
            <a:pPr lvl="1"/>
            <a:r>
              <a:rPr lang="nl-BE" sz="2800" dirty="0"/>
              <a:t>Er zijn ook lege kaartjes om zelf argumenten aan te vullen indien nodig.</a:t>
            </a:r>
          </a:p>
        </p:txBody>
      </p:sp>
    </p:spTree>
    <p:extLst>
      <p:ext uri="{BB962C8B-B14F-4D97-AF65-F5344CB8AC3E}">
        <p14:creationId xmlns:p14="http://schemas.microsoft.com/office/powerpoint/2010/main" val="405113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Uitwisselen</a:t>
            </a:r>
          </a:p>
        </p:txBody>
      </p:sp>
      <p:sp>
        <p:nvSpPr>
          <p:cNvPr id="3" name="Tijdelijke aanduiding voor inhoud 2"/>
          <p:cNvSpPr>
            <a:spLocks noGrp="1"/>
          </p:cNvSpPr>
          <p:nvPr>
            <p:ph idx="1"/>
          </p:nvPr>
        </p:nvSpPr>
        <p:spPr/>
        <p:txBody>
          <a:bodyPr>
            <a:normAutofit/>
          </a:bodyPr>
          <a:lstStyle/>
          <a:p>
            <a:r>
              <a:rPr lang="nl-NL" dirty="0"/>
              <a:t>Zijn er argumenten waarin we onze eigen praktijk of die van andere deelnemers herkennen?</a:t>
            </a:r>
          </a:p>
          <a:p>
            <a:endParaRPr lang="nl-NL" dirty="0"/>
          </a:p>
          <a:p>
            <a:r>
              <a:rPr lang="nl-NL" dirty="0"/>
              <a:t>Hoe verhoudt de top 5 aan argumenten zich tot de slogan uit werkvorm 1? Weerspiegelt dit de slogan, gaat dit breder dan de slogan, specifieker of belicht het een ander aspect van inclusieve klassen? Willen de deelnemers hun slogan herzien?</a:t>
            </a:r>
          </a:p>
          <a:p>
            <a:endParaRPr lang="nl-BE" dirty="0"/>
          </a:p>
        </p:txBody>
      </p:sp>
    </p:spTree>
    <p:extLst>
      <p:ext uri="{BB962C8B-B14F-4D97-AF65-F5344CB8AC3E}">
        <p14:creationId xmlns:p14="http://schemas.microsoft.com/office/powerpoint/2010/main" val="57398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994" y="383410"/>
            <a:ext cx="4870316" cy="2529923"/>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Werkvorm 3</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Dimensies van inclusieve klassen</a:t>
            </a:r>
          </a:p>
        </p:txBody>
      </p:sp>
      <p:grpSp>
        <p:nvGrpSpPr>
          <p:cNvPr id="42" name="Groep 41"/>
          <p:cNvGrpSpPr/>
          <p:nvPr/>
        </p:nvGrpSpPr>
        <p:grpSpPr>
          <a:xfrm>
            <a:off x="5301341" y="0"/>
            <a:ext cx="6890659" cy="6858000"/>
            <a:chOff x="6894746" y="1495591"/>
            <a:chExt cx="4730248" cy="4707828"/>
          </a:xfrm>
        </p:grpSpPr>
        <p:grpSp>
          <p:nvGrpSpPr>
            <p:cNvPr id="43" name="Groep 42"/>
            <p:cNvGrpSpPr/>
            <p:nvPr/>
          </p:nvGrpSpPr>
          <p:grpSpPr>
            <a:xfrm>
              <a:off x="9255174" y="3834619"/>
              <a:ext cx="2369820" cy="2368800"/>
              <a:chOff x="6062980" y="1399736"/>
              <a:chExt cx="2369820" cy="2368800"/>
            </a:xfrm>
          </p:grpSpPr>
          <p:sp>
            <p:nvSpPr>
              <p:cNvPr id="68" name="Rechthoek 67"/>
              <p:cNvSpPr/>
              <p:nvPr/>
            </p:nvSpPr>
            <p:spPr>
              <a:xfrm>
                <a:off x="6062980" y="1399736"/>
                <a:ext cx="2369820" cy="2368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Afgeronde rechthoek 68"/>
              <p:cNvSpPr/>
              <p:nvPr/>
            </p:nvSpPr>
            <p:spPr>
              <a:xfrm>
                <a:off x="6530340" y="2401824"/>
                <a:ext cx="1067510" cy="731520"/>
              </a:xfrm>
              <a:prstGeom prst="roundRect">
                <a:avLst>
                  <a:gd name="adj" fmla="val 107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rapezium 69"/>
              <p:cNvSpPr/>
              <p:nvPr/>
            </p:nvSpPr>
            <p:spPr>
              <a:xfrm rot="16200000">
                <a:off x="7503362" y="2593848"/>
                <a:ext cx="688848" cy="390144"/>
              </a:xfrm>
              <a:prstGeom prst="trapezoid">
                <a:avLst>
                  <a:gd name="adj" fmla="val 328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al 70"/>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fgeronde rechthoek 71"/>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al 72"/>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al 73"/>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ep 43"/>
            <p:cNvGrpSpPr/>
            <p:nvPr/>
          </p:nvGrpSpPr>
          <p:grpSpPr>
            <a:xfrm>
              <a:off x="6896931" y="3834619"/>
              <a:ext cx="2369820" cy="2368800"/>
              <a:chOff x="6062980" y="1399736"/>
              <a:chExt cx="2369820" cy="2368800"/>
            </a:xfrm>
          </p:grpSpPr>
          <p:sp>
            <p:nvSpPr>
              <p:cNvPr id="61" name="Rechthoek 60"/>
              <p:cNvSpPr/>
              <p:nvPr/>
            </p:nvSpPr>
            <p:spPr>
              <a:xfrm>
                <a:off x="6062980" y="1399736"/>
                <a:ext cx="2369820" cy="2368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fgeronde rechthoek 61"/>
              <p:cNvSpPr/>
              <p:nvPr/>
            </p:nvSpPr>
            <p:spPr>
              <a:xfrm>
                <a:off x="6530340" y="2401824"/>
                <a:ext cx="1067510" cy="731520"/>
              </a:xfrm>
              <a:prstGeom prst="roundRect">
                <a:avLst>
                  <a:gd name="adj" fmla="val 107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rapezium 62"/>
              <p:cNvSpPr/>
              <p:nvPr/>
            </p:nvSpPr>
            <p:spPr>
              <a:xfrm rot="16200000">
                <a:off x="7503362" y="2593848"/>
                <a:ext cx="688848" cy="390144"/>
              </a:xfrm>
              <a:prstGeom prst="trapezoid">
                <a:avLst>
                  <a:gd name="adj" fmla="val 328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al 63"/>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Afgeronde rechthoek 64"/>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al 65"/>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al 66"/>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ep 44"/>
            <p:cNvGrpSpPr/>
            <p:nvPr/>
          </p:nvGrpSpPr>
          <p:grpSpPr>
            <a:xfrm>
              <a:off x="6894746" y="1495591"/>
              <a:ext cx="2369820" cy="2368800"/>
              <a:chOff x="6062980" y="1399736"/>
              <a:chExt cx="2369820" cy="2368800"/>
            </a:xfrm>
          </p:grpSpPr>
          <p:sp>
            <p:nvSpPr>
              <p:cNvPr id="54" name="Rechthoek 53"/>
              <p:cNvSpPr/>
              <p:nvPr/>
            </p:nvSpPr>
            <p:spPr>
              <a:xfrm>
                <a:off x="6062980" y="1399736"/>
                <a:ext cx="2369820" cy="236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fgeronde rechthoek 54"/>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rapezium 55"/>
              <p:cNvSpPr/>
              <p:nvPr/>
            </p:nvSpPr>
            <p:spPr>
              <a:xfrm rot="16200000">
                <a:off x="7503362" y="2593848"/>
                <a:ext cx="688848" cy="390144"/>
              </a:xfrm>
              <a:prstGeom prst="trapezoid">
                <a:avLst>
                  <a:gd name="adj" fmla="val 328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al 56"/>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fgeronde rechthoek 57"/>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al 58"/>
              <p:cNvSpPr/>
              <p:nvPr/>
            </p:nvSpPr>
            <p:spPr>
              <a:xfrm>
                <a:off x="6678164" y="2065357"/>
                <a:ext cx="289160" cy="2967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al 59"/>
              <p:cNvSpPr/>
              <p:nvPr/>
            </p:nvSpPr>
            <p:spPr>
              <a:xfrm>
                <a:off x="7044890" y="1891199"/>
                <a:ext cx="458878" cy="4708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oep 45"/>
            <p:cNvGrpSpPr/>
            <p:nvPr/>
          </p:nvGrpSpPr>
          <p:grpSpPr>
            <a:xfrm>
              <a:off x="9251184" y="1496099"/>
              <a:ext cx="2369820" cy="2368800"/>
              <a:chOff x="6062980" y="1399736"/>
              <a:chExt cx="2369820" cy="2368800"/>
            </a:xfrm>
          </p:grpSpPr>
          <p:sp>
            <p:nvSpPr>
              <p:cNvPr id="47" name="Rechthoek 46"/>
              <p:cNvSpPr/>
              <p:nvPr/>
            </p:nvSpPr>
            <p:spPr>
              <a:xfrm>
                <a:off x="6062980" y="1399736"/>
                <a:ext cx="2369820" cy="236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fgeronde rechthoek 47"/>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rapezium 48"/>
              <p:cNvSpPr/>
              <p:nvPr/>
            </p:nvSpPr>
            <p:spPr>
              <a:xfrm rot="16200000">
                <a:off x="7503362" y="2593848"/>
                <a:ext cx="688848" cy="390144"/>
              </a:xfrm>
              <a:prstGeom prst="trapezoid">
                <a:avLst>
                  <a:gd name="adj" fmla="val 3281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al 49"/>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fgeronde rechthoek 50"/>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al 51"/>
              <p:cNvSpPr/>
              <p:nvPr/>
            </p:nvSpPr>
            <p:spPr>
              <a:xfrm>
                <a:off x="6678164" y="2065357"/>
                <a:ext cx="289160" cy="296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al 52"/>
              <p:cNvSpPr/>
              <p:nvPr/>
            </p:nvSpPr>
            <p:spPr>
              <a:xfrm>
                <a:off x="7044890" y="1891199"/>
                <a:ext cx="458878" cy="4708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8059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Dimensies bepalen</a:t>
            </a:r>
          </a:p>
        </p:txBody>
      </p:sp>
      <p:sp>
        <p:nvSpPr>
          <p:cNvPr id="3" name="Tijdelijke aanduiding voor inhoud 2"/>
          <p:cNvSpPr>
            <a:spLocks noGrp="1"/>
          </p:cNvSpPr>
          <p:nvPr>
            <p:ph idx="1"/>
          </p:nvPr>
        </p:nvSpPr>
        <p:spPr/>
        <p:txBody>
          <a:bodyPr>
            <a:normAutofit/>
          </a:bodyPr>
          <a:lstStyle/>
          <a:p>
            <a:r>
              <a:rPr lang="nl-BE" sz="3200" dirty="0"/>
              <a:t>Zoek naar overkoepelende dimensies voor </a:t>
            </a:r>
            <a:r>
              <a:rPr lang="nl-BE" sz="3200" i="1" dirty="0"/>
              <a:t>werkvormen en aanpak</a:t>
            </a:r>
            <a:r>
              <a:rPr lang="nl-BE" sz="3200" dirty="0"/>
              <a:t> en voor </a:t>
            </a:r>
            <a:r>
              <a:rPr lang="nl-BE" sz="3200" i="1" dirty="0"/>
              <a:t>interacties</a:t>
            </a:r>
            <a:r>
              <a:rPr lang="nl-BE" sz="3200" dirty="0"/>
              <a:t>:</a:t>
            </a:r>
          </a:p>
          <a:p>
            <a:pPr lvl="1"/>
            <a:r>
              <a:rPr lang="nl-BE" sz="2800" dirty="0"/>
              <a:t>Welke argumenten kunnen we samennemen en clusteren?	</a:t>
            </a:r>
          </a:p>
          <a:p>
            <a:pPr lvl="1"/>
            <a:r>
              <a:rPr lang="nl-BE" sz="2800" dirty="0"/>
              <a:t>Zoek een passende naam voor de dimensies</a:t>
            </a:r>
          </a:p>
          <a:p>
            <a:pPr lvl="1"/>
            <a:r>
              <a:rPr lang="nl-BE" sz="2800" dirty="0"/>
              <a:t>Noteer ze in de lege woordspinnen</a:t>
            </a:r>
          </a:p>
          <a:p>
            <a:pPr marL="457200" lvl="1" indent="0">
              <a:buNone/>
            </a:pPr>
            <a:r>
              <a:rPr lang="nl-BE" sz="2800" dirty="0"/>
              <a:t> </a:t>
            </a:r>
          </a:p>
          <a:p>
            <a:r>
              <a:rPr lang="nl-BE" sz="3200" dirty="0"/>
              <a:t>Vergelijk met de woordspinnen van </a:t>
            </a:r>
            <a:r>
              <a:rPr lang="nl-BE" sz="3200" dirty="0" err="1"/>
              <a:t>Potential</a:t>
            </a:r>
            <a:endParaRPr lang="nl-BE" sz="3200" dirty="0"/>
          </a:p>
          <a:p>
            <a:pPr lvl="1"/>
            <a:r>
              <a:rPr lang="nl-BE" sz="2800" dirty="0"/>
              <a:t>Overeenkomsten en verschillen?</a:t>
            </a:r>
          </a:p>
          <a:p>
            <a:pPr marL="457200" lvl="1" indent="0">
              <a:buNone/>
            </a:pPr>
            <a:r>
              <a:rPr lang="nl-BE" sz="2800" dirty="0"/>
              <a:t>	</a:t>
            </a:r>
          </a:p>
        </p:txBody>
      </p:sp>
    </p:spTree>
    <p:extLst>
      <p:ext uri="{BB962C8B-B14F-4D97-AF65-F5344CB8AC3E}">
        <p14:creationId xmlns:p14="http://schemas.microsoft.com/office/powerpoint/2010/main" val="266270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Essentie en randvoorwaarden van inclusieve klassen</a:t>
            </a:r>
          </a:p>
        </p:txBody>
      </p:sp>
      <p:sp>
        <p:nvSpPr>
          <p:cNvPr id="3" name="Tijdelijke aanduiding voor inhoud 2"/>
          <p:cNvSpPr>
            <a:spLocks noGrp="1"/>
          </p:cNvSpPr>
          <p:nvPr>
            <p:ph idx="1"/>
          </p:nvPr>
        </p:nvSpPr>
        <p:spPr/>
        <p:txBody>
          <a:bodyPr/>
          <a:lstStyle/>
          <a:p>
            <a:endParaRPr lang="nl-NL" sz="3200" dirty="0"/>
          </a:p>
          <a:p>
            <a:r>
              <a:rPr lang="nl-NL" sz="3200" dirty="0"/>
              <a:t>Welke dimensies zien we als essentieel in een inclusieve klas? (aanduiden met </a:t>
            </a:r>
            <a:r>
              <a:rPr lang="nl-NL" sz="3200" dirty="0" err="1"/>
              <a:t>fluo</a:t>
            </a:r>
            <a:r>
              <a:rPr lang="nl-NL" sz="3200" dirty="0"/>
              <a:t> in de woordspin)</a:t>
            </a:r>
          </a:p>
          <a:p>
            <a:endParaRPr lang="nl-NL" sz="3200" dirty="0"/>
          </a:p>
          <a:p>
            <a:r>
              <a:rPr lang="nl-NL" sz="3200" dirty="0"/>
              <a:t>Welke dimensies zien we als randvoorwaarden voor een inclusieve klas?</a:t>
            </a:r>
          </a:p>
          <a:p>
            <a:endParaRPr lang="nl-BE" dirty="0"/>
          </a:p>
        </p:txBody>
      </p:sp>
    </p:spTree>
    <p:extLst>
      <p:ext uri="{BB962C8B-B14F-4D97-AF65-F5344CB8AC3E}">
        <p14:creationId xmlns:p14="http://schemas.microsoft.com/office/powerpoint/2010/main" val="327391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Waar staan we zelf? </a:t>
            </a:r>
          </a:p>
        </p:txBody>
      </p:sp>
      <p:sp>
        <p:nvSpPr>
          <p:cNvPr id="3" name="Tijdelijke aanduiding voor inhoud 2"/>
          <p:cNvSpPr>
            <a:spLocks noGrp="1"/>
          </p:cNvSpPr>
          <p:nvPr>
            <p:ph idx="1"/>
          </p:nvPr>
        </p:nvSpPr>
        <p:spPr/>
        <p:txBody>
          <a:bodyPr/>
          <a:lstStyle/>
          <a:p>
            <a:r>
              <a:rPr lang="nl-NL" sz="3200" dirty="0"/>
              <a:t>In welke dimensies van </a:t>
            </a:r>
            <a:r>
              <a:rPr lang="nl-NL" sz="3200" i="1" dirty="0"/>
              <a:t>werkvormen en aanpak </a:t>
            </a:r>
            <a:r>
              <a:rPr lang="nl-NL" sz="3200" dirty="0"/>
              <a:t>blinken we uit?</a:t>
            </a:r>
          </a:p>
          <a:p>
            <a:r>
              <a:rPr lang="nl-NL" sz="3200" dirty="0"/>
              <a:t>In welke dimensies van </a:t>
            </a:r>
            <a:r>
              <a:rPr lang="nl-NL" sz="3200" i="1" dirty="0"/>
              <a:t>werkvormen en aanpak </a:t>
            </a:r>
            <a:r>
              <a:rPr lang="nl-NL" sz="3200" dirty="0"/>
              <a:t>zien we nog groeimogelijkheden?</a:t>
            </a:r>
          </a:p>
          <a:p>
            <a:r>
              <a:rPr lang="nl-NL" sz="3200" dirty="0"/>
              <a:t>In welke dimensies van </a:t>
            </a:r>
            <a:r>
              <a:rPr lang="nl-NL" sz="3200" i="1" dirty="0"/>
              <a:t>interacties</a:t>
            </a:r>
            <a:r>
              <a:rPr lang="nl-NL" sz="3200" dirty="0"/>
              <a:t> blinken we uit?</a:t>
            </a:r>
          </a:p>
          <a:p>
            <a:r>
              <a:rPr lang="nl-NL" sz="3200" dirty="0"/>
              <a:t>In welke dimensies van </a:t>
            </a:r>
            <a:r>
              <a:rPr lang="nl-NL" sz="3200" i="1" dirty="0"/>
              <a:t>interacties </a:t>
            </a:r>
            <a:r>
              <a:rPr lang="nl-NL" sz="3200" dirty="0"/>
              <a:t>zien we nog groeimogelijkheden?</a:t>
            </a:r>
          </a:p>
          <a:p>
            <a:endParaRPr lang="nl-BE" dirty="0"/>
          </a:p>
        </p:txBody>
      </p:sp>
    </p:spTree>
    <p:extLst>
      <p:ext uri="{BB962C8B-B14F-4D97-AF65-F5344CB8AC3E}">
        <p14:creationId xmlns:p14="http://schemas.microsoft.com/office/powerpoint/2010/main" val="427903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39900" y="607266"/>
            <a:ext cx="38237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Wat doet de leerkracht in zijn/haar interacties met de leerlingen om de diversiteit te waarderen en benutten?</a:t>
            </a:r>
          </a:p>
        </p:txBody>
      </p:sp>
      <p:grpSp>
        <p:nvGrpSpPr>
          <p:cNvPr id="4" name="Group 3"/>
          <p:cNvGrpSpPr/>
          <p:nvPr/>
        </p:nvGrpSpPr>
        <p:grpSpPr>
          <a:xfrm>
            <a:off x="4451479" y="0"/>
            <a:ext cx="7255391" cy="6263380"/>
            <a:chOff x="3395677" y="771943"/>
            <a:chExt cx="7255391" cy="6263380"/>
          </a:xfrm>
        </p:grpSpPr>
        <p:grpSp>
          <p:nvGrpSpPr>
            <p:cNvPr id="62" name="Groep 61"/>
            <p:cNvGrpSpPr/>
            <p:nvPr/>
          </p:nvGrpSpPr>
          <p:grpSpPr>
            <a:xfrm>
              <a:off x="3395677" y="771943"/>
              <a:ext cx="7255391" cy="6263380"/>
              <a:chOff x="800999" y="-478343"/>
              <a:chExt cx="8861027" cy="7523692"/>
            </a:xfrm>
          </p:grpSpPr>
          <p:grpSp>
            <p:nvGrpSpPr>
              <p:cNvPr id="63" name="Groep 62"/>
              <p:cNvGrpSpPr/>
              <p:nvPr/>
            </p:nvGrpSpPr>
            <p:grpSpPr>
              <a:xfrm>
                <a:off x="800999" y="-478343"/>
                <a:ext cx="8430689" cy="7523692"/>
                <a:chOff x="800999" y="-478343"/>
                <a:chExt cx="8430689" cy="7523692"/>
              </a:xfrm>
            </p:grpSpPr>
            <p:grpSp>
              <p:nvGrpSpPr>
                <p:cNvPr id="66" name="Groep 65"/>
                <p:cNvGrpSpPr/>
                <p:nvPr/>
              </p:nvGrpSpPr>
              <p:grpSpPr>
                <a:xfrm>
                  <a:off x="3573390" y="1567490"/>
                  <a:ext cx="3795141" cy="3760783"/>
                  <a:chOff x="3028669" y="1386473"/>
                  <a:chExt cx="5340096" cy="5001768"/>
                </a:xfrm>
              </p:grpSpPr>
              <p:sp>
                <p:nvSpPr>
                  <p:cNvPr id="80" name="Ovaal 79"/>
                  <p:cNvSpPr/>
                  <p:nvPr/>
                </p:nvSpPr>
                <p:spPr>
                  <a:xfrm>
                    <a:off x="3028669" y="1386473"/>
                    <a:ext cx="5340096" cy="5001768"/>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Roboto" pitchFamily="2" charset="0"/>
                      <a:ea typeface="Roboto" pitchFamily="2" charset="0"/>
                      <a:cs typeface="+mn-cs"/>
                    </a:endParaRPr>
                  </a:p>
                </p:txBody>
              </p:sp>
              <p:sp>
                <p:nvSpPr>
                  <p:cNvPr id="81" name="Ovaal 80"/>
                  <p:cNvSpPr/>
                  <p:nvPr/>
                </p:nvSpPr>
                <p:spPr>
                  <a:xfrm>
                    <a:off x="6392425" y="1400988"/>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2" name="Ovaal 81"/>
                  <p:cNvSpPr/>
                  <p:nvPr/>
                </p:nvSpPr>
                <p:spPr>
                  <a:xfrm>
                    <a:off x="4675690" y="6117147"/>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3" name="Ovaal 82"/>
                  <p:cNvSpPr/>
                  <p:nvPr/>
                </p:nvSpPr>
                <p:spPr>
                  <a:xfrm>
                    <a:off x="7752017" y="2334922"/>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4" name="Ovaal 83"/>
                  <p:cNvSpPr/>
                  <p:nvPr/>
                </p:nvSpPr>
                <p:spPr>
                  <a:xfrm>
                    <a:off x="7748972" y="5236309"/>
                    <a:ext cx="256032" cy="23774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6" name="Ovaal 85"/>
                  <p:cNvSpPr/>
                  <p:nvPr/>
                </p:nvSpPr>
                <p:spPr>
                  <a:xfrm>
                    <a:off x="3329747" y="2428968"/>
                    <a:ext cx="256031"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9" name="Ovaal 88"/>
                  <p:cNvSpPr/>
                  <p:nvPr/>
                </p:nvSpPr>
                <p:spPr>
                  <a:xfrm>
                    <a:off x="3447288" y="5251704"/>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67" name="Tekstvak 66"/>
                <p:cNvSpPr txBox="1"/>
                <p:nvPr/>
              </p:nvSpPr>
              <p:spPr>
                <a:xfrm rot="17949228">
                  <a:off x="3624547" y="5395880"/>
                  <a:ext cx="1782160" cy="789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mn-cs"/>
                    </a:rPr>
                    <a:t>Autonomie bevorderen</a:t>
                  </a:r>
                </a:p>
              </p:txBody>
            </p:sp>
            <p:sp>
              <p:nvSpPr>
                <p:cNvPr id="68" name="Tekstvak 67"/>
                <p:cNvSpPr txBox="1"/>
                <p:nvPr/>
              </p:nvSpPr>
              <p:spPr>
                <a:xfrm rot="4146186">
                  <a:off x="5448608" y="5383164"/>
                  <a:ext cx="1858405" cy="1465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mn-cs"/>
                    </a:rPr>
                    <a:t>Interacties tussen leerlingen bevorderen</a:t>
                  </a:r>
                </a:p>
              </p:txBody>
            </p:sp>
            <p:sp>
              <p:nvSpPr>
                <p:cNvPr id="69" name="Tekstvak 68"/>
                <p:cNvSpPr txBox="1"/>
                <p:nvPr/>
              </p:nvSpPr>
              <p:spPr>
                <a:xfrm rot="17722996">
                  <a:off x="5457409" y="-114942"/>
                  <a:ext cx="2192768" cy="1465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Inspelen op sociaal-emotionele noden</a:t>
                  </a:r>
                </a:p>
              </p:txBody>
            </p:sp>
            <p:sp>
              <p:nvSpPr>
                <p:cNvPr id="70" name="Tekstvak 69"/>
                <p:cNvSpPr txBox="1"/>
                <p:nvPr/>
              </p:nvSpPr>
              <p:spPr>
                <a:xfrm rot="3502497">
                  <a:off x="3755382" y="372585"/>
                  <a:ext cx="1273934" cy="14659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mn-cs"/>
                    </a:rPr>
                    <a:t>Veilig &amp; positief klimaat creëren</a:t>
                  </a:r>
                </a:p>
              </p:txBody>
            </p:sp>
            <p:sp>
              <p:nvSpPr>
                <p:cNvPr id="71" name="Tekstvak 70"/>
                <p:cNvSpPr txBox="1"/>
                <p:nvPr/>
              </p:nvSpPr>
              <p:spPr>
                <a:xfrm rot="1225553">
                  <a:off x="800999" y="1310539"/>
                  <a:ext cx="3127285" cy="110912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mn-cs"/>
                    </a:rPr>
                    <a:t>Klas- en gedragsmanagement effectief inzetten</a:t>
                  </a:r>
                </a:p>
              </p:txBody>
            </p:sp>
            <p:sp>
              <p:nvSpPr>
                <p:cNvPr id="72" name="Tekstvak 71"/>
                <p:cNvSpPr txBox="1"/>
                <p:nvPr/>
              </p:nvSpPr>
              <p:spPr>
                <a:xfrm rot="20893751">
                  <a:off x="2188277" y="3317636"/>
                  <a:ext cx="1360176" cy="7763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mn-cs"/>
                    </a:rPr>
                    <a:t>Rust creëren</a:t>
                  </a:r>
                </a:p>
              </p:txBody>
            </p:sp>
            <p:sp>
              <p:nvSpPr>
                <p:cNvPr id="73" name="Tekstvak 72"/>
                <p:cNvSpPr txBox="1"/>
                <p:nvPr/>
              </p:nvSpPr>
              <p:spPr>
                <a:xfrm rot="19964971">
                  <a:off x="6923390" y="1239857"/>
                  <a:ext cx="2308298" cy="1109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Tijd &amp; energie besteden aan leerlingen</a:t>
                  </a:r>
                </a:p>
              </p:txBody>
            </p:sp>
            <p:sp>
              <p:nvSpPr>
                <p:cNvPr id="77" name="Ovaal 76"/>
                <p:cNvSpPr/>
                <p:nvPr/>
              </p:nvSpPr>
              <p:spPr>
                <a:xfrm>
                  <a:off x="7285469" y="3389706"/>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78" name="Ovaal 77"/>
                <p:cNvSpPr/>
                <p:nvPr/>
              </p:nvSpPr>
              <p:spPr>
                <a:xfrm>
                  <a:off x="3483289" y="3479083"/>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64" name="Tekstvak 63"/>
              <p:cNvSpPr txBox="1"/>
              <p:nvPr/>
            </p:nvSpPr>
            <p:spPr>
              <a:xfrm rot="277076">
                <a:off x="7460210" y="2989304"/>
                <a:ext cx="2201816" cy="1109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Feedback en bekrachtiging geven</a:t>
                </a:r>
              </a:p>
            </p:txBody>
          </p:sp>
        </p:grpSp>
        <p:sp>
          <p:nvSpPr>
            <p:cNvPr id="93" name="Tekstvak 92"/>
            <p:cNvSpPr txBox="1"/>
            <p:nvPr/>
          </p:nvSpPr>
          <p:spPr>
            <a:xfrm rot="19082185">
              <a:off x="4203652" y="5153298"/>
              <a:ext cx="1992807"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anose="02000000000000000000" pitchFamily="2" charset="0"/>
                  <a:ea typeface="Roboto" panose="02000000000000000000" pitchFamily="2" charset="0"/>
                  <a:cs typeface="+mn-cs"/>
                </a:rPr>
                <a:t>Inspraak &amp; gelijkwaardigheid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anose="02000000000000000000" pitchFamily="2" charset="0"/>
                  <a:ea typeface="Roboto" panose="02000000000000000000" pitchFamily="2" charset="0"/>
                  <a:cs typeface="+mn-cs"/>
                </a:rPr>
                <a:t>bevorderen</a:t>
              </a:r>
            </a:p>
          </p:txBody>
        </p:sp>
        <p:sp>
          <p:nvSpPr>
            <p:cNvPr id="94" name="Tekstvak 93"/>
            <p:cNvSpPr txBox="1"/>
            <p:nvPr/>
          </p:nvSpPr>
          <p:spPr>
            <a:xfrm rot="2179561">
              <a:off x="8311583" y="5260000"/>
              <a:ext cx="2177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mn-cs"/>
                </a:rPr>
                <a:t>Competentiegevoel ondersteunen</a:t>
              </a:r>
            </a:p>
          </p:txBody>
        </p:sp>
        <p:sp>
          <p:nvSpPr>
            <p:cNvPr id="2" name="Tekstvak 1"/>
            <p:cNvSpPr txBox="1"/>
            <p:nvPr/>
          </p:nvSpPr>
          <p:spPr>
            <a:xfrm>
              <a:off x="6120549" y="3258593"/>
              <a:ext cx="22906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Interacties met leerlingen</a:t>
              </a:r>
            </a:p>
          </p:txBody>
        </p:sp>
        <p:sp>
          <p:nvSpPr>
            <p:cNvPr id="29" name="Ovaal 85"/>
            <p:cNvSpPr/>
            <p:nvPr/>
          </p:nvSpPr>
          <p:spPr>
            <a:xfrm>
              <a:off x="6599664" y="2499752"/>
              <a:ext cx="148987" cy="148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30" name="Ovaal 83"/>
            <p:cNvSpPr/>
            <p:nvPr/>
          </p:nvSpPr>
          <p:spPr>
            <a:xfrm>
              <a:off x="7573562" y="5466151"/>
              <a:ext cx="148987" cy="148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31" name="Rechthoek 30"/>
          <p:cNvSpPr/>
          <p:nvPr/>
        </p:nvSpPr>
        <p:spPr>
          <a:xfrm>
            <a:off x="620370" y="3105049"/>
            <a:ext cx="4331982" cy="3238601"/>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Roboto" pitchFamily="2" charset="0"/>
                <a:ea typeface="Roboto" pitchFamily="2" charset="0"/>
                <a:cs typeface="Times New Roman" panose="02020603050405020304" pitchFamily="18" charset="0"/>
              </a:rPr>
              <a:t>Dimensies: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srgbClr val="FC7F7A"/>
                </a:solidFill>
                <a:effectLst/>
                <a:uLnTx/>
                <a:uFillTx/>
                <a:latin typeface="Roboto" pitchFamily="2" charset="0"/>
                <a:ea typeface="Roboto" pitchFamily="2" charset="0"/>
                <a:cs typeface="Times New Roman" panose="02020603050405020304" pitchFamily="18" charset="0"/>
              </a:rPr>
              <a:t>Oog hebben voor individuele noden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Times New Roman" panose="02020603050405020304" pitchFamily="18" charset="0"/>
              </a:rPr>
              <a:t>Veiligheid en structuur bieden</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nl-BE" sz="2400" b="0"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Times New Roman" panose="02020603050405020304" pitchFamily="18" charset="0"/>
              </a:rPr>
              <a:t>Betrokkenheid van leerlingen realiseren</a:t>
            </a:r>
          </a:p>
        </p:txBody>
      </p:sp>
    </p:spTree>
    <p:extLst>
      <p:ext uri="{BB962C8B-B14F-4D97-AF65-F5344CB8AC3E}">
        <p14:creationId xmlns:p14="http://schemas.microsoft.com/office/powerpoint/2010/main" val="50582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kstvak 47"/>
          <p:cNvSpPr txBox="1"/>
          <p:nvPr/>
        </p:nvSpPr>
        <p:spPr>
          <a:xfrm>
            <a:off x="699007" y="647637"/>
            <a:ext cx="371555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Wat zet de leerkracht in zijn/haar werkvormen en aanpak in om de diversiteit te waarderen en benutten?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grpSp>
        <p:nvGrpSpPr>
          <p:cNvPr id="3" name="Group 2"/>
          <p:cNvGrpSpPr/>
          <p:nvPr/>
        </p:nvGrpSpPr>
        <p:grpSpPr>
          <a:xfrm>
            <a:off x="4983545" y="0"/>
            <a:ext cx="7215894" cy="7043458"/>
            <a:chOff x="3662745" y="259437"/>
            <a:chExt cx="7215894" cy="7043458"/>
          </a:xfrm>
        </p:grpSpPr>
        <p:grpSp>
          <p:nvGrpSpPr>
            <p:cNvPr id="11" name="Groep 10"/>
            <p:cNvGrpSpPr/>
            <p:nvPr/>
          </p:nvGrpSpPr>
          <p:grpSpPr>
            <a:xfrm>
              <a:off x="3662745" y="259437"/>
              <a:ext cx="7215894" cy="7043458"/>
              <a:chOff x="3583925" y="43562"/>
              <a:chExt cx="7414117" cy="7268573"/>
            </a:xfrm>
          </p:grpSpPr>
          <p:sp>
            <p:nvSpPr>
              <p:cNvPr id="93" name="Tekstvak 92"/>
              <p:cNvSpPr txBox="1"/>
              <p:nvPr/>
            </p:nvSpPr>
            <p:spPr>
              <a:xfrm>
                <a:off x="3583925" y="2688967"/>
                <a:ext cx="1847666" cy="123869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25000"/>
                      </a:srgbClr>
                    </a:solidFill>
                    <a:effectLst/>
                    <a:uLnTx/>
                    <a:uFillTx/>
                    <a:latin typeface="Roboto" pitchFamily="2" charset="0"/>
                    <a:ea typeface="Roboto" pitchFamily="2" charset="0"/>
                    <a:cs typeface="+mn-cs"/>
                  </a:rPr>
                  <a:t>Originaliteit, vernieuwende aanpak, speelsheid</a:t>
                </a:r>
              </a:p>
            </p:txBody>
          </p:sp>
          <p:grpSp>
            <p:nvGrpSpPr>
              <p:cNvPr id="10" name="Groep 9"/>
              <p:cNvGrpSpPr/>
              <p:nvPr/>
            </p:nvGrpSpPr>
            <p:grpSpPr>
              <a:xfrm>
                <a:off x="3942477" y="43562"/>
                <a:ext cx="7055565" cy="7268573"/>
                <a:chOff x="3957089" y="38854"/>
                <a:chExt cx="7055565" cy="7268573"/>
              </a:xfrm>
            </p:grpSpPr>
            <p:grpSp>
              <p:nvGrpSpPr>
                <p:cNvPr id="8" name="Groep 7"/>
                <p:cNvGrpSpPr/>
                <p:nvPr/>
              </p:nvGrpSpPr>
              <p:grpSpPr>
                <a:xfrm>
                  <a:off x="3957089" y="38854"/>
                  <a:ext cx="7055565" cy="7268573"/>
                  <a:chOff x="3957089" y="38854"/>
                  <a:chExt cx="7055565" cy="7268573"/>
                </a:xfrm>
              </p:grpSpPr>
              <p:grpSp>
                <p:nvGrpSpPr>
                  <p:cNvPr id="7" name="Groep 6"/>
                  <p:cNvGrpSpPr/>
                  <p:nvPr/>
                </p:nvGrpSpPr>
                <p:grpSpPr>
                  <a:xfrm>
                    <a:off x="3957089" y="1147302"/>
                    <a:ext cx="7055565" cy="6160125"/>
                    <a:chOff x="3938686" y="1136241"/>
                    <a:chExt cx="7055565" cy="6160125"/>
                  </a:xfrm>
                </p:grpSpPr>
                <p:grpSp>
                  <p:nvGrpSpPr>
                    <p:cNvPr id="62" name="Groep 61"/>
                    <p:cNvGrpSpPr/>
                    <p:nvPr/>
                  </p:nvGrpSpPr>
                  <p:grpSpPr>
                    <a:xfrm>
                      <a:off x="3938686" y="1136241"/>
                      <a:ext cx="7055565" cy="6160125"/>
                      <a:chOff x="1999627" y="894953"/>
                      <a:chExt cx="7055565" cy="6160125"/>
                    </a:xfrm>
                  </p:grpSpPr>
                  <p:grpSp>
                    <p:nvGrpSpPr>
                      <p:cNvPr id="63" name="Groep 62"/>
                      <p:cNvGrpSpPr/>
                      <p:nvPr/>
                    </p:nvGrpSpPr>
                    <p:grpSpPr>
                      <a:xfrm>
                        <a:off x="1999627" y="894953"/>
                        <a:ext cx="7055565" cy="6160125"/>
                        <a:chOff x="1999627" y="894953"/>
                        <a:chExt cx="7055565" cy="6160125"/>
                      </a:xfrm>
                    </p:grpSpPr>
                    <p:grpSp>
                      <p:nvGrpSpPr>
                        <p:cNvPr id="66" name="Groep 65"/>
                        <p:cNvGrpSpPr/>
                        <p:nvPr/>
                      </p:nvGrpSpPr>
                      <p:grpSpPr>
                        <a:xfrm>
                          <a:off x="3543724" y="1567490"/>
                          <a:ext cx="3824807" cy="3760783"/>
                          <a:chOff x="2986926" y="1386473"/>
                          <a:chExt cx="5381839" cy="5001767"/>
                        </a:xfrm>
                      </p:grpSpPr>
                      <p:sp>
                        <p:nvSpPr>
                          <p:cNvPr id="80" name="Ovaal 79"/>
                          <p:cNvSpPr/>
                          <p:nvPr/>
                        </p:nvSpPr>
                        <p:spPr>
                          <a:xfrm>
                            <a:off x="3028669" y="1386473"/>
                            <a:ext cx="5340096" cy="5001767"/>
                          </a:xfrm>
                          <a:prstGeom prst="ellipse">
                            <a:avLst/>
                          </a:prstGeom>
                          <a:ln w="57150">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Roboto" pitchFamily="2" charset="0"/>
                              <a:ea typeface="Roboto" pitchFamily="2" charset="0"/>
                              <a:cs typeface="+mn-cs"/>
                            </a:endParaRPr>
                          </a:p>
                        </p:txBody>
                      </p:sp>
                      <p:sp>
                        <p:nvSpPr>
                          <p:cNvPr id="81" name="Ovaal 80"/>
                          <p:cNvSpPr/>
                          <p:nvPr/>
                        </p:nvSpPr>
                        <p:spPr>
                          <a:xfrm>
                            <a:off x="4360497" y="6012119"/>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2" name="Ovaal 81"/>
                          <p:cNvSpPr/>
                          <p:nvPr/>
                        </p:nvSpPr>
                        <p:spPr>
                          <a:xfrm>
                            <a:off x="2986926" y="3186796"/>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3" name="Ovaal 82"/>
                          <p:cNvSpPr/>
                          <p:nvPr/>
                        </p:nvSpPr>
                        <p:spPr>
                          <a:xfrm>
                            <a:off x="7447367" y="196524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4" name="Ovaal 83"/>
                          <p:cNvSpPr/>
                          <p:nvPr/>
                        </p:nvSpPr>
                        <p:spPr>
                          <a:xfrm>
                            <a:off x="7976570" y="4860833"/>
                            <a:ext cx="256032" cy="23774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89" name="Ovaal 88"/>
                          <p:cNvSpPr/>
                          <p:nvPr/>
                        </p:nvSpPr>
                        <p:spPr>
                          <a:xfrm>
                            <a:off x="3135972" y="4763871"/>
                            <a:ext cx="256032" cy="2377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67" name="Tekstvak 66"/>
                        <p:cNvSpPr txBox="1"/>
                        <p:nvPr/>
                      </p:nvSpPr>
                      <p:spPr>
                        <a:xfrm rot="19197641">
                          <a:off x="6582742" y="894953"/>
                          <a:ext cx="2072889" cy="952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Maatwerk voor individuele leerlingen</a:t>
                          </a:r>
                        </a:p>
                      </p:txBody>
                    </p:sp>
                    <p:sp>
                      <p:nvSpPr>
                        <p:cNvPr id="68" name="Tekstvak 67"/>
                        <p:cNvSpPr txBox="1"/>
                        <p:nvPr/>
                      </p:nvSpPr>
                      <p:spPr>
                        <a:xfrm rot="4348592">
                          <a:off x="5531710" y="5651530"/>
                          <a:ext cx="1858402" cy="948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mn-cs"/>
                            </a:rPr>
                            <a:t>Groeperings-vormen &amp; samenwerking</a:t>
                          </a:r>
                        </a:p>
                      </p:txBody>
                    </p:sp>
                    <p:sp>
                      <p:nvSpPr>
                        <p:cNvPr id="69" name="Tekstvak 68"/>
                        <p:cNvSpPr txBox="1"/>
                        <p:nvPr/>
                      </p:nvSpPr>
                      <p:spPr>
                        <a:xfrm rot="17882371">
                          <a:off x="3779890" y="5489781"/>
                          <a:ext cx="1059398" cy="3794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25000"/>
                                </a:srgbClr>
                              </a:solidFill>
                              <a:effectLst/>
                              <a:uLnTx/>
                              <a:uFillTx/>
                              <a:latin typeface="Roboto" pitchFamily="2" charset="0"/>
                              <a:ea typeface="Roboto" pitchFamily="2" charset="0"/>
                              <a:cs typeface="+mn-cs"/>
                            </a:rPr>
                            <a:t>Variatie </a:t>
                          </a:r>
                        </a:p>
                      </p:txBody>
                    </p:sp>
                    <p:sp>
                      <p:nvSpPr>
                        <p:cNvPr id="71" name="Tekstvak 70"/>
                        <p:cNvSpPr txBox="1"/>
                        <p:nvPr/>
                      </p:nvSpPr>
                      <p:spPr>
                        <a:xfrm rot="19752257">
                          <a:off x="1999627" y="4294525"/>
                          <a:ext cx="1690161" cy="66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25000"/>
                                </a:srgbClr>
                              </a:solidFill>
                              <a:effectLst/>
                              <a:uLnTx/>
                              <a:uFillTx/>
                              <a:latin typeface="Roboto" pitchFamily="2" charset="0"/>
                              <a:ea typeface="Roboto" pitchFamily="2" charset="0"/>
                              <a:cs typeface="+mn-cs"/>
                            </a:rPr>
                            <a:t>Activering &amp; betrokkenheid</a:t>
                          </a:r>
                        </a:p>
                      </p:txBody>
                    </p:sp>
                    <p:sp>
                      <p:nvSpPr>
                        <p:cNvPr id="72" name="Tekstvak 71"/>
                        <p:cNvSpPr txBox="1"/>
                        <p:nvPr/>
                      </p:nvSpPr>
                      <p:spPr>
                        <a:xfrm rot="21035252">
                          <a:off x="7383254" y="2217596"/>
                          <a:ext cx="1671938" cy="1238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Tempo, niveau, interesse, leerstrategie</a:t>
                          </a:r>
                        </a:p>
                      </p:txBody>
                    </p:sp>
                    <p:sp>
                      <p:nvSpPr>
                        <p:cNvPr id="73" name="Tekstvak 72"/>
                        <p:cNvSpPr txBox="1"/>
                        <p:nvPr/>
                      </p:nvSpPr>
                      <p:spPr>
                        <a:xfrm rot="2264164">
                          <a:off x="7060018" y="4324354"/>
                          <a:ext cx="1492966" cy="9528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FC7F7A"/>
                              </a:solidFill>
                              <a:effectLst/>
                              <a:uLnTx/>
                              <a:uFillTx/>
                              <a:latin typeface="Roboto" pitchFamily="2" charset="0"/>
                              <a:ea typeface="Roboto" pitchFamily="2" charset="0"/>
                              <a:cs typeface="+mn-cs"/>
                            </a:rPr>
                            <a:t>Inhoud, proces &amp; product</a:t>
                          </a:r>
                        </a:p>
                      </p:txBody>
                    </p:sp>
                    <p:sp>
                      <p:nvSpPr>
                        <p:cNvPr id="77" name="Ovaal 76"/>
                        <p:cNvSpPr/>
                        <p:nvPr/>
                      </p:nvSpPr>
                      <p:spPr>
                        <a:xfrm>
                          <a:off x="7229899" y="2921137"/>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sp>
                      <p:nvSpPr>
                        <p:cNvPr id="78" name="Ovaal 77"/>
                        <p:cNvSpPr/>
                        <p:nvPr/>
                      </p:nvSpPr>
                      <p:spPr>
                        <a:xfrm>
                          <a:off x="4052158" y="2003851"/>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64" name="Tekstvak 63"/>
                      <p:cNvSpPr txBox="1"/>
                      <p:nvPr/>
                    </p:nvSpPr>
                    <p:spPr>
                      <a:xfrm rot="2448455">
                        <a:off x="2693932" y="1140098"/>
                        <a:ext cx="1652110" cy="66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mn-cs"/>
                          </a:rPr>
                          <a:t>Structuur &amp; duidelijkheid</a:t>
                        </a:r>
                      </a:p>
                    </p:txBody>
                  </p:sp>
                </p:grpSp>
                <p:sp>
                  <p:nvSpPr>
                    <p:cNvPr id="90" name="Ovaal 89"/>
                    <p:cNvSpPr/>
                    <p:nvPr/>
                  </p:nvSpPr>
                  <p:spPr>
                    <a:xfrm>
                      <a:off x="7265236" y="1707361"/>
                      <a:ext cx="181959" cy="1787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sp>
                <p:nvSpPr>
                  <p:cNvPr id="94" name="Tekstvak 93"/>
                  <p:cNvSpPr txBox="1"/>
                  <p:nvPr/>
                </p:nvSpPr>
                <p:spPr>
                  <a:xfrm rot="5001221">
                    <a:off x="6436529" y="553921"/>
                    <a:ext cx="1694220" cy="6640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mn-cs"/>
                      </a:rPr>
                      <a:t>Goede vakkennis</a:t>
                    </a:r>
                  </a:p>
                </p:txBody>
              </p:sp>
            </p:grpSp>
            <p:sp>
              <p:nvSpPr>
                <p:cNvPr id="91" name="Ovaal 90"/>
                <p:cNvSpPr/>
                <p:nvPr/>
              </p:nvSpPr>
              <p:spPr>
                <a:xfrm>
                  <a:off x="8003207" y="5380208"/>
                  <a:ext cx="181959" cy="1787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Roboto" pitchFamily="2" charset="0"/>
                    <a:ea typeface="Roboto" pitchFamily="2" charset="0"/>
                    <a:cs typeface="+mn-cs"/>
                  </a:endParaRPr>
                </a:p>
              </p:txBody>
            </p:sp>
          </p:grpSp>
        </p:grpSp>
        <p:sp>
          <p:nvSpPr>
            <p:cNvPr id="2" name="Tekstvak 1"/>
            <p:cNvSpPr txBox="1"/>
            <p:nvPr/>
          </p:nvSpPr>
          <p:spPr>
            <a:xfrm>
              <a:off x="6186460" y="3175092"/>
              <a:ext cx="27083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Werkvormen en aanpak</a:t>
              </a:r>
            </a:p>
          </p:txBody>
        </p:sp>
      </p:grpSp>
      <p:sp>
        <p:nvSpPr>
          <p:cNvPr id="34" name="Rechthoek 33"/>
          <p:cNvSpPr/>
          <p:nvPr/>
        </p:nvSpPr>
        <p:spPr>
          <a:xfrm>
            <a:off x="699007" y="3311031"/>
            <a:ext cx="3908786" cy="2328704"/>
          </a:xfrm>
          <a:prstGeom prst="rect">
            <a:avLst/>
          </a:prstGeom>
          <a:solidFill>
            <a:sysClr val="window" lastClr="FFFFFF"/>
          </a:solidFill>
          <a:ln w="12700" cap="flat" cmpd="sng" algn="ctr">
            <a:solidFill>
              <a:schemeClr val="bg1">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BE" sz="2400" b="0" i="0" u="none" strike="noStrike" kern="1200" cap="none" spc="0" normalizeH="0" baseline="0" noProof="0" dirty="0">
                <a:ln>
                  <a:noFill/>
                </a:ln>
                <a:solidFill>
                  <a:prstClr val="black"/>
                </a:solidFill>
                <a:effectLst/>
                <a:uLnTx/>
                <a:uFillTx/>
                <a:latin typeface="Roboto" pitchFamily="2" charset="0"/>
                <a:ea typeface="Roboto" pitchFamily="2" charset="0"/>
                <a:cs typeface="Times New Roman" panose="02020603050405020304" pitchFamily="18" charset="0"/>
              </a:rPr>
              <a:t>Dimensies: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srgbClr val="FC7F7A"/>
                </a:solidFill>
                <a:effectLst/>
                <a:uLnTx/>
                <a:uFillTx/>
                <a:latin typeface="Roboto" pitchFamily="2" charset="0"/>
                <a:ea typeface="Roboto" pitchFamily="2" charset="0"/>
                <a:cs typeface="Times New Roman" panose="02020603050405020304" pitchFamily="18" charset="0"/>
              </a:rPr>
              <a:t>Adaptief lesgeven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srgbClr val="C8E6ED">
                    <a:lumMod val="50000"/>
                  </a:srgbClr>
                </a:solidFill>
                <a:effectLst/>
                <a:uLnTx/>
                <a:uFillTx/>
                <a:latin typeface="Roboto" pitchFamily="2" charset="0"/>
                <a:ea typeface="Roboto" pitchFamily="2" charset="0"/>
                <a:cs typeface="Times New Roman" panose="02020603050405020304" pitchFamily="18" charset="0"/>
              </a:rPr>
              <a:t>Actief leren bevorderen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srgbClr val="C8E6ED">
                    <a:lumMod val="25000"/>
                  </a:srgbClr>
                </a:solidFill>
                <a:effectLst/>
                <a:uLnTx/>
                <a:uFillTx/>
                <a:latin typeface="Roboto" pitchFamily="2" charset="0"/>
                <a:ea typeface="Roboto" pitchFamily="2" charset="0"/>
                <a:cs typeface="Times New Roman" panose="02020603050405020304" pitchFamily="18" charset="0"/>
              </a:rPr>
              <a:t>Heldere instructie geven</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nl-BE" sz="2400" b="0" i="0" u="none" strike="noStrike" kern="1200" cap="none" spc="0" normalizeH="0" baseline="0" noProof="0" dirty="0">
                <a:ln>
                  <a:noFill/>
                </a:ln>
                <a:solidFill>
                  <a:srgbClr val="FFE4AE">
                    <a:lumMod val="50000"/>
                  </a:srgbClr>
                </a:solidFill>
                <a:effectLst/>
                <a:uLnTx/>
                <a:uFillTx/>
                <a:latin typeface="Roboto" pitchFamily="2" charset="0"/>
                <a:ea typeface="Roboto" pitchFamily="2" charset="0"/>
                <a:cs typeface="Times New Roman" panose="02020603050405020304" pitchFamily="18" charset="0"/>
              </a:rPr>
              <a:t>Flexibel groeperen</a:t>
            </a:r>
          </a:p>
        </p:txBody>
      </p:sp>
    </p:spTree>
    <p:extLst>
      <p:ext uri="{BB962C8B-B14F-4D97-AF65-F5344CB8AC3E}">
        <p14:creationId xmlns:p14="http://schemas.microsoft.com/office/powerpoint/2010/main" val="22102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Doelstellingen </a:t>
            </a:r>
          </a:p>
        </p:txBody>
      </p:sp>
      <p:sp>
        <p:nvSpPr>
          <p:cNvPr id="3" name="Tijdelijke aanduiding voor inhoud 2"/>
          <p:cNvSpPr>
            <a:spLocks noGrp="1"/>
          </p:cNvSpPr>
          <p:nvPr>
            <p:ph idx="1"/>
          </p:nvPr>
        </p:nvSpPr>
        <p:spPr/>
        <p:txBody>
          <a:bodyPr/>
          <a:lstStyle/>
          <a:p>
            <a:endParaRPr lang="nl-BE" dirty="0"/>
          </a:p>
        </p:txBody>
      </p:sp>
      <p:pic>
        <p:nvPicPr>
          <p:cNvPr id="4" name="Picture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75596" y="0"/>
            <a:ext cx="2416404" cy="1887816"/>
          </a:xfrm>
          <a:prstGeom prst="rect">
            <a:avLst/>
          </a:prstGeom>
        </p:spPr>
      </p:pic>
    </p:spTree>
    <p:extLst>
      <p:ext uri="{BB962C8B-B14F-4D97-AF65-F5344CB8AC3E}">
        <p14:creationId xmlns:p14="http://schemas.microsoft.com/office/powerpoint/2010/main" val="197953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12364075" cy="6956854"/>
          </a:xfrm>
          <a:prstGeom prst="rect">
            <a:avLst/>
          </a:prstGeom>
        </p:spPr>
      </p:pic>
      <p:sp>
        <p:nvSpPr>
          <p:cNvPr id="4" name="TextBox 3"/>
          <p:cNvSpPr txBox="1"/>
          <p:nvPr/>
        </p:nvSpPr>
        <p:spPr>
          <a:xfrm>
            <a:off x="4885038" y="4298086"/>
            <a:ext cx="7117492" cy="2215991"/>
          </a:xfrm>
          <a:prstGeom prst="rect">
            <a:avLst/>
          </a:prstGeom>
          <a:noFill/>
        </p:spPr>
        <p:txBody>
          <a:bodyPr wrap="square" rtlCol="0">
            <a:spAutoFit/>
          </a:bodyPr>
          <a:lstStyle/>
          <a:p>
            <a:r>
              <a:rPr lang="nl-BE" sz="13800" dirty="0">
                <a:solidFill>
                  <a:schemeClr val="accent1"/>
                </a:solidFill>
                <a:latin typeface="Roboto" panose="02000000000000000000" pitchFamily="2" charset="0"/>
                <a:ea typeface="Roboto" panose="02000000000000000000" pitchFamily="2" charset="0"/>
              </a:rPr>
              <a:t>Bedankt!</a:t>
            </a:r>
          </a:p>
        </p:txBody>
      </p:sp>
    </p:spTree>
    <p:extLst>
      <p:ext uri="{BB962C8B-B14F-4D97-AF65-F5344CB8AC3E}">
        <p14:creationId xmlns:p14="http://schemas.microsoft.com/office/powerpoint/2010/main" val="66333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018" y="365125"/>
            <a:ext cx="10688782" cy="1325563"/>
          </a:xfrm>
        </p:spPr>
        <p:txBody>
          <a:bodyPr/>
          <a:lstStyle/>
          <a:p>
            <a:r>
              <a:rPr lang="nl-BE" dirty="0"/>
              <a:t>Kijken doet leren…</a:t>
            </a:r>
          </a:p>
        </p:txBody>
      </p:sp>
      <p:sp>
        <p:nvSpPr>
          <p:cNvPr id="3" name="Tijdelijke aanduiding voor inhoud 2"/>
          <p:cNvSpPr>
            <a:spLocks noGrp="1"/>
          </p:cNvSpPr>
          <p:nvPr>
            <p:ph idx="1"/>
          </p:nvPr>
        </p:nvSpPr>
        <p:spPr/>
        <p:txBody>
          <a:bodyPr>
            <a:normAutofit/>
          </a:bodyPr>
          <a:lstStyle/>
          <a:p>
            <a:r>
              <a:rPr lang="nl-NL" dirty="0"/>
              <a:t>Videoclips van leerkrachten in reële klaspraktijken bekijken en vergelijken</a:t>
            </a:r>
          </a:p>
          <a:p>
            <a:endParaRPr lang="nl-NL" dirty="0"/>
          </a:p>
          <a:p>
            <a:r>
              <a:rPr lang="nl-NL" dirty="0"/>
              <a:t>Doel: bewust worden van de eigen opvattingen over omgaan met diversiteit</a:t>
            </a:r>
          </a:p>
          <a:p>
            <a:pPr lvl="2"/>
            <a:r>
              <a:rPr lang="nl-BE" sz="2400" dirty="0"/>
              <a:t>Opstap voor gesprek over de eigen praktijk</a:t>
            </a:r>
          </a:p>
          <a:p>
            <a:pPr lvl="2"/>
            <a:r>
              <a:rPr lang="nl-BE" sz="2400" dirty="0"/>
              <a:t>Zelfreflectie</a:t>
            </a:r>
          </a:p>
          <a:p>
            <a:pPr lvl="2"/>
            <a:r>
              <a:rPr lang="nl-BE" sz="2400" dirty="0"/>
              <a:t>Elkaars opvattingen leren kennen</a:t>
            </a:r>
          </a:p>
          <a:p>
            <a:pPr lvl="2"/>
            <a:r>
              <a:rPr lang="nl-BE" sz="2400" dirty="0" err="1"/>
              <a:t>Visie-ontwikkeling</a:t>
            </a:r>
            <a:endParaRPr lang="nl-BE" sz="2400" dirty="0"/>
          </a:p>
          <a:p>
            <a:pPr marL="914400" lvl="2" indent="0">
              <a:buNone/>
            </a:pPr>
            <a:endParaRPr lang="nl-BE" sz="2400" dirty="0"/>
          </a:p>
          <a:p>
            <a:pPr marL="0" indent="0">
              <a:buNone/>
            </a:pPr>
            <a:endParaRPr lang="nl-BE" sz="3200" dirty="0"/>
          </a:p>
          <a:p>
            <a:pPr lvl="2"/>
            <a:endParaRPr lang="nl-BE" sz="2400" dirty="0"/>
          </a:p>
          <a:p>
            <a:pPr marL="914400" lvl="2" indent="0">
              <a:buNone/>
            </a:pPr>
            <a:endParaRPr lang="nl-BE" dirty="0"/>
          </a:p>
          <a:p>
            <a:pPr lvl="1"/>
            <a:endParaRPr lang="nl-BE" dirty="0"/>
          </a:p>
        </p:txBody>
      </p:sp>
    </p:spTree>
    <p:extLst>
      <p:ext uri="{BB962C8B-B14F-4D97-AF65-F5344CB8AC3E}">
        <p14:creationId xmlns:p14="http://schemas.microsoft.com/office/powerpoint/2010/main" val="204268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ilter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88" y="-243437"/>
            <a:ext cx="10753432" cy="729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8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0623" y="2577279"/>
            <a:ext cx="8052720" cy="2226186"/>
            <a:chOff x="4511505" y="510365"/>
            <a:chExt cx="7191625" cy="198813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524" y="510365"/>
              <a:ext cx="2130057" cy="1597543"/>
            </a:xfrm>
            <a:prstGeom prst="rect">
              <a:avLst/>
            </a:prstGeom>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505" y="510366"/>
              <a:ext cx="2130055" cy="15975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074" y="510366"/>
              <a:ext cx="2130056" cy="1597542"/>
            </a:xfrm>
            <a:prstGeom prst="rect">
              <a:avLst/>
            </a:prstGeom>
          </p:spPr>
        </p:pic>
        <p:sp>
          <p:nvSpPr>
            <p:cNvPr id="16" name="TextBox 15"/>
            <p:cNvSpPr txBox="1"/>
            <p:nvPr/>
          </p:nvSpPr>
          <p:spPr>
            <a:xfrm>
              <a:off x="4807958" y="2077134"/>
              <a:ext cx="1552639" cy="3133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BE" sz="1400" b="1"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BLACK &amp; WHITE</a:t>
              </a:r>
            </a:p>
          </p:txBody>
        </p:sp>
        <p:sp>
          <p:nvSpPr>
            <p:cNvPr id="17" name="TextBox 16"/>
            <p:cNvSpPr txBox="1"/>
            <p:nvPr/>
          </p:nvSpPr>
          <p:spPr>
            <a:xfrm>
              <a:off x="7351596" y="2185154"/>
              <a:ext cx="1552639" cy="3133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BE" sz="1400" b="1"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NEGATIVE</a:t>
              </a:r>
            </a:p>
          </p:txBody>
        </p:sp>
        <p:sp>
          <p:nvSpPr>
            <p:cNvPr id="19" name="TextBox 18"/>
            <p:cNvSpPr txBox="1"/>
            <p:nvPr/>
          </p:nvSpPr>
          <p:spPr>
            <a:xfrm>
              <a:off x="9895235" y="2058372"/>
              <a:ext cx="1552639" cy="3133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BE" sz="1400" b="1"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SOFT</a:t>
              </a:r>
            </a:p>
          </p:txBody>
        </p:sp>
      </p:grpSp>
      <p:sp>
        <p:nvSpPr>
          <p:cNvPr id="22" name="TextBox 22"/>
          <p:cNvSpPr txBox="1"/>
          <p:nvPr/>
        </p:nvSpPr>
        <p:spPr>
          <a:xfrm>
            <a:off x="9223971" y="1328363"/>
            <a:ext cx="2511728" cy="1015663"/>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err="1">
                <a:ln>
                  <a:noFill/>
                </a:ln>
                <a:solidFill>
                  <a:prstClr val="black">
                    <a:lumMod val="75000"/>
                    <a:lumOff val="25000"/>
                  </a:prstClr>
                </a:solidFill>
                <a:effectLst/>
                <a:uLnTx/>
                <a:uFillTx/>
                <a:latin typeface="Roboto" pitchFamily="2" charset="0"/>
                <a:ea typeface="Roboto" pitchFamily="2" charset="0"/>
                <a:cs typeface="+mn-cs"/>
              </a:rPr>
              <a:t>Filter</a:t>
            </a:r>
            <a:endParaRPr kumimoji="0" lang="fr-CA" sz="16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endParaRPr>
          </a:p>
        </p:txBody>
      </p:sp>
      <p:cxnSp>
        <p:nvCxnSpPr>
          <p:cNvPr id="26" name="Straight Arrow Connector 25"/>
          <p:cNvCxnSpPr/>
          <p:nvPr/>
        </p:nvCxnSpPr>
        <p:spPr>
          <a:xfrm flipH="1">
            <a:off x="10424160" y="2463667"/>
            <a:ext cx="8761" cy="1902438"/>
          </a:xfrm>
          <a:prstGeom prst="straightConnector1">
            <a:avLst/>
          </a:prstGeom>
          <a:ln w="762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22"/>
          <p:cNvSpPr txBox="1"/>
          <p:nvPr/>
        </p:nvSpPr>
        <p:spPr>
          <a:xfrm>
            <a:off x="8581779" y="4572241"/>
            <a:ext cx="3796111" cy="132343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a:t>
            </a:r>
            <a:r>
              <a:rPr kumimoji="0" lang="fr-CA" sz="2000" b="0" i="0" u="none" strike="noStrike" kern="1200" cap="none" spc="0" normalizeH="0" baseline="0" noProof="0" dirty="0" err="1">
                <a:ln>
                  <a:noFill/>
                </a:ln>
                <a:solidFill>
                  <a:prstClr val="black">
                    <a:lumMod val="75000"/>
                    <a:lumOff val="25000"/>
                  </a:prstClr>
                </a:solidFill>
                <a:effectLst/>
                <a:uLnTx/>
                <a:uFillTx/>
                <a:latin typeface="Roboto" pitchFamily="2" charset="0"/>
                <a:ea typeface="Roboto" pitchFamily="2" charset="0"/>
                <a:cs typeface="+mn-cs"/>
              </a:rPr>
              <a:t>Opportuniteiten</a:t>
            </a:r>
            <a:r>
              <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 / ‘</a:t>
            </a:r>
            <a:r>
              <a:rPr kumimoji="0" lang="fr-CA" sz="2000" b="0" i="0" u="none" strike="noStrike" kern="1200" cap="none" spc="0" normalizeH="0" baseline="0" noProof="0" dirty="0" err="1">
                <a:ln>
                  <a:noFill/>
                </a:ln>
                <a:solidFill>
                  <a:prstClr val="black">
                    <a:lumMod val="75000"/>
                    <a:lumOff val="25000"/>
                  </a:prstClr>
                </a:solidFill>
                <a:effectLst/>
                <a:uLnTx/>
                <a:uFillTx/>
                <a:latin typeface="Roboto" pitchFamily="2" charset="0"/>
                <a:ea typeface="Roboto" pitchFamily="2" charset="0"/>
                <a:cs typeface="+mn-cs"/>
              </a:rPr>
              <a:t>Bedreigingen</a:t>
            </a:r>
            <a:r>
              <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rPr>
              <a:t>’</a:t>
            </a: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237727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994" y="383410"/>
            <a:ext cx="4870316" cy="3139321"/>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Werkvorm 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400" b="1" i="0" u="none" strike="noStrike" kern="1200" cap="none" spc="0" normalizeH="0" baseline="0" noProof="0" dirty="0">
                <a:ln>
                  <a:noFill/>
                </a:ln>
                <a:solidFill>
                  <a:prstClr val="black">
                    <a:lumMod val="75000"/>
                    <a:lumOff val="25000"/>
                  </a:prstClr>
                </a:solidFill>
                <a:effectLst/>
                <a:uLnTx/>
                <a:uFillTx/>
                <a:latin typeface="Roboto"/>
                <a:ea typeface="+mn-ea"/>
                <a:cs typeface="+mn-cs"/>
              </a:rPr>
              <a:t>Wat is een inclusieve klas voor mij?</a:t>
            </a:r>
          </a:p>
        </p:txBody>
      </p:sp>
      <p:grpSp>
        <p:nvGrpSpPr>
          <p:cNvPr id="42" name="Groep 41"/>
          <p:cNvGrpSpPr/>
          <p:nvPr/>
        </p:nvGrpSpPr>
        <p:grpSpPr>
          <a:xfrm>
            <a:off x="5301341" y="0"/>
            <a:ext cx="6890659" cy="6858000"/>
            <a:chOff x="6894746" y="1495591"/>
            <a:chExt cx="4730248" cy="4707828"/>
          </a:xfrm>
        </p:grpSpPr>
        <p:grpSp>
          <p:nvGrpSpPr>
            <p:cNvPr id="43" name="Groep 42"/>
            <p:cNvGrpSpPr/>
            <p:nvPr/>
          </p:nvGrpSpPr>
          <p:grpSpPr>
            <a:xfrm>
              <a:off x="9255174" y="3834619"/>
              <a:ext cx="2369820" cy="2368800"/>
              <a:chOff x="6062980" y="1399736"/>
              <a:chExt cx="2369820" cy="2368800"/>
            </a:xfrm>
          </p:grpSpPr>
          <p:sp>
            <p:nvSpPr>
              <p:cNvPr id="68" name="Rechthoek 67"/>
              <p:cNvSpPr/>
              <p:nvPr/>
            </p:nvSpPr>
            <p:spPr>
              <a:xfrm>
                <a:off x="6062980" y="1399736"/>
                <a:ext cx="2369820" cy="2368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Afgeronde rechthoek 68"/>
              <p:cNvSpPr/>
              <p:nvPr/>
            </p:nvSpPr>
            <p:spPr>
              <a:xfrm>
                <a:off x="6530340" y="2401824"/>
                <a:ext cx="1067510" cy="731520"/>
              </a:xfrm>
              <a:prstGeom prst="roundRect">
                <a:avLst>
                  <a:gd name="adj" fmla="val 107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rapezium 69"/>
              <p:cNvSpPr/>
              <p:nvPr/>
            </p:nvSpPr>
            <p:spPr>
              <a:xfrm rot="16200000">
                <a:off x="7503362" y="2593848"/>
                <a:ext cx="688848" cy="390144"/>
              </a:xfrm>
              <a:prstGeom prst="trapezoid">
                <a:avLst>
                  <a:gd name="adj" fmla="val 328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al 70"/>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Afgeronde rechthoek 71"/>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al 72"/>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al 73"/>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ep 43"/>
            <p:cNvGrpSpPr/>
            <p:nvPr/>
          </p:nvGrpSpPr>
          <p:grpSpPr>
            <a:xfrm>
              <a:off x="6896931" y="3834619"/>
              <a:ext cx="2369820" cy="2368800"/>
              <a:chOff x="6062980" y="1399736"/>
              <a:chExt cx="2369820" cy="2368800"/>
            </a:xfrm>
          </p:grpSpPr>
          <p:sp>
            <p:nvSpPr>
              <p:cNvPr id="61" name="Rechthoek 60"/>
              <p:cNvSpPr/>
              <p:nvPr/>
            </p:nvSpPr>
            <p:spPr>
              <a:xfrm>
                <a:off x="6062980" y="1399736"/>
                <a:ext cx="2369820" cy="2368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fgeronde rechthoek 61"/>
              <p:cNvSpPr/>
              <p:nvPr/>
            </p:nvSpPr>
            <p:spPr>
              <a:xfrm>
                <a:off x="6530340" y="2401824"/>
                <a:ext cx="1067510" cy="731520"/>
              </a:xfrm>
              <a:prstGeom prst="roundRect">
                <a:avLst>
                  <a:gd name="adj" fmla="val 107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rapezium 62"/>
              <p:cNvSpPr/>
              <p:nvPr/>
            </p:nvSpPr>
            <p:spPr>
              <a:xfrm rot="16200000">
                <a:off x="7503362" y="2593848"/>
                <a:ext cx="688848" cy="390144"/>
              </a:xfrm>
              <a:prstGeom prst="trapezoid">
                <a:avLst>
                  <a:gd name="adj" fmla="val 328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al 63"/>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Afgeronde rechthoek 64"/>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al 65"/>
              <p:cNvSpPr/>
              <p:nvPr/>
            </p:nvSpPr>
            <p:spPr>
              <a:xfrm>
                <a:off x="6678164" y="2065357"/>
                <a:ext cx="289160" cy="2967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al 66"/>
              <p:cNvSpPr/>
              <p:nvPr/>
            </p:nvSpPr>
            <p:spPr>
              <a:xfrm>
                <a:off x="7044890" y="1891199"/>
                <a:ext cx="458878" cy="4708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ep 44"/>
            <p:cNvGrpSpPr/>
            <p:nvPr/>
          </p:nvGrpSpPr>
          <p:grpSpPr>
            <a:xfrm>
              <a:off x="6894746" y="1495591"/>
              <a:ext cx="2369820" cy="2368800"/>
              <a:chOff x="6062980" y="1399736"/>
              <a:chExt cx="2369820" cy="2368800"/>
            </a:xfrm>
          </p:grpSpPr>
          <p:sp>
            <p:nvSpPr>
              <p:cNvPr id="54" name="Rechthoek 53"/>
              <p:cNvSpPr/>
              <p:nvPr/>
            </p:nvSpPr>
            <p:spPr>
              <a:xfrm>
                <a:off x="6062980" y="1399736"/>
                <a:ext cx="2369820" cy="236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fgeronde rechthoek 54"/>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rapezium 55"/>
              <p:cNvSpPr/>
              <p:nvPr/>
            </p:nvSpPr>
            <p:spPr>
              <a:xfrm rot="16200000">
                <a:off x="7503362" y="2593848"/>
                <a:ext cx="688848" cy="390144"/>
              </a:xfrm>
              <a:prstGeom prst="trapezoid">
                <a:avLst>
                  <a:gd name="adj" fmla="val 328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al 56"/>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Afgeronde rechthoek 57"/>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al 58"/>
              <p:cNvSpPr/>
              <p:nvPr/>
            </p:nvSpPr>
            <p:spPr>
              <a:xfrm>
                <a:off x="6678164" y="2065357"/>
                <a:ext cx="289160" cy="2967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al 59"/>
              <p:cNvSpPr/>
              <p:nvPr/>
            </p:nvSpPr>
            <p:spPr>
              <a:xfrm>
                <a:off x="7044890" y="1891199"/>
                <a:ext cx="458878" cy="4708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oep 45"/>
            <p:cNvGrpSpPr/>
            <p:nvPr/>
          </p:nvGrpSpPr>
          <p:grpSpPr>
            <a:xfrm>
              <a:off x="9251184" y="1496099"/>
              <a:ext cx="2369820" cy="2368800"/>
              <a:chOff x="6062980" y="1399736"/>
              <a:chExt cx="2369820" cy="2368800"/>
            </a:xfrm>
          </p:grpSpPr>
          <p:sp>
            <p:nvSpPr>
              <p:cNvPr id="47" name="Rechthoek 46"/>
              <p:cNvSpPr/>
              <p:nvPr/>
            </p:nvSpPr>
            <p:spPr>
              <a:xfrm>
                <a:off x="6062980" y="1399736"/>
                <a:ext cx="2369820" cy="236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fgeronde rechthoek 47"/>
              <p:cNvSpPr/>
              <p:nvPr/>
            </p:nvSpPr>
            <p:spPr>
              <a:xfrm>
                <a:off x="6530340" y="2401824"/>
                <a:ext cx="1067510" cy="731520"/>
              </a:xfrm>
              <a:prstGeom prst="roundRect">
                <a:avLst>
                  <a:gd name="adj" fmla="val 107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rapezium 48"/>
              <p:cNvSpPr/>
              <p:nvPr/>
            </p:nvSpPr>
            <p:spPr>
              <a:xfrm rot="16200000">
                <a:off x="7503362" y="2593848"/>
                <a:ext cx="688848" cy="390144"/>
              </a:xfrm>
              <a:prstGeom prst="trapezoid">
                <a:avLst>
                  <a:gd name="adj" fmla="val 3281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al 49"/>
              <p:cNvSpPr/>
              <p:nvPr/>
            </p:nvSpPr>
            <p:spPr>
              <a:xfrm>
                <a:off x="6703669" y="2859023"/>
                <a:ext cx="146711" cy="15054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Afgeronde rechthoek 50"/>
              <p:cNvSpPr/>
              <p:nvPr/>
            </p:nvSpPr>
            <p:spPr>
              <a:xfrm>
                <a:off x="6893560" y="2467356"/>
                <a:ext cx="704290" cy="65024"/>
              </a:xfrm>
              <a:prstGeom prst="roundRect">
                <a:avLst>
                  <a:gd name="adj" fmla="val 1057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al 51"/>
              <p:cNvSpPr/>
              <p:nvPr/>
            </p:nvSpPr>
            <p:spPr>
              <a:xfrm>
                <a:off x="6678164" y="2065357"/>
                <a:ext cx="289160" cy="296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al 52"/>
              <p:cNvSpPr/>
              <p:nvPr/>
            </p:nvSpPr>
            <p:spPr>
              <a:xfrm>
                <a:off x="7044890" y="1891199"/>
                <a:ext cx="458878" cy="4708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3532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BE"/>
              <a:t>Clips bekijken en individueel vergelijken</a:t>
            </a:r>
            <a:endParaRPr/>
          </a:p>
        </p:txBody>
      </p:sp>
      <p:sp>
        <p:nvSpPr>
          <p:cNvPr id="192" name="Google Shape;192;p22"/>
          <p:cNvSpPr txBox="1">
            <a:spLocks noGrp="1"/>
          </p:cNvSpPr>
          <p:nvPr>
            <p:ph type="body" idx="1"/>
          </p:nvPr>
        </p:nvSpPr>
        <p:spPr>
          <a:xfrm>
            <a:off x="838200" y="1523050"/>
            <a:ext cx="10515600" cy="5258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l-BE" dirty="0">
                <a:solidFill>
                  <a:srgbClr val="3F3F3F"/>
                </a:solidFill>
                <a:latin typeface="Open Sans"/>
                <a:ea typeface="Open Sans"/>
                <a:cs typeface="Open Sans"/>
                <a:sym typeface="Open Sans"/>
              </a:rPr>
              <a:t>1</a:t>
            </a:r>
            <a:r>
              <a:rPr lang="nl-BE" baseline="30000" dirty="0">
                <a:solidFill>
                  <a:srgbClr val="3F3F3F"/>
                </a:solidFill>
                <a:latin typeface="Open Sans"/>
                <a:ea typeface="Open Sans"/>
                <a:cs typeface="Open Sans"/>
                <a:sym typeface="Open Sans"/>
              </a:rPr>
              <a:t>e</a:t>
            </a:r>
            <a:r>
              <a:rPr lang="nl-BE" dirty="0">
                <a:solidFill>
                  <a:srgbClr val="3F3F3F"/>
                </a:solidFill>
                <a:latin typeface="Open Sans"/>
                <a:ea typeface="Open Sans"/>
                <a:cs typeface="Open Sans"/>
                <a:sym typeface="Open Sans"/>
              </a:rPr>
              <a:t> keer kijken</a:t>
            </a:r>
            <a:endParaRPr dirty="0">
              <a:solidFill>
                <a:srgbClr val="3F3F3F"/>
              </a:solidFill>
              <a:latin typeface="Open Sans"/>
              <a:ea typeface="Open Sans"/>
              <a:cs typeface="Open Sans"/>
              <a:sym typeface="Open Sans"/>
            </a:endParaRPr>
          </a:p>
          <a:p>
            <a:pPr marL="457200" lvl="0" indent="-412750" algn="l" rtl="0">
              <a:lnSpc>
                <a:spcPct val="115000"/>
              </a:lnSpc>
              <a:spcBef>
                <a:spcPts val="1000"/>
              </a:spcBef>
              <a:spcAft>
                <a:spcPts val="0"/>
              </a:spcAft>
              <a:buClr>
                <a:srgbClr val="3F3F3F"/>
              </a:buClr>
              <a:buSzPts val="2900"/>
              <a:buFont typeface="Open Sans"/>
              <a:buChar char="•"/>
            </a:pPr>
            <a:r>
              <a:rPr lang="nl-BE" sz="2400" dirty="0">
                <a:solidFill>
                  <a:srgbClr val="3F3F3F"/>
                </a:solidFill>
                <a:latin typeface="Open Sans"/>
                <a:ea typeface="Open Sans"/>
                <a:cs typeface="Open Sans"/>
                <a:sym typeface="Open Sans"/>
              </a:rPr>
              <a:t>In welke clip vind je dat de leerkracht in zijn </a:t>
            </a:r>
            <a:r>
              <a:rPr lang="nl-BE" sz="2400" i="1" dirty="0">
                <a:solidFill>
                  <a:srgbClr val="3F3F3F"/>
                </a:solidFill>
                <a:latin typeface="Open Sans"/>
                <a:ea typeface="Open Sans"/>
                <a:cs typeface="Open Sans"/>
                <a:sym typeface="Open Sans"/>
              </a:rPr>
              <a:t>werkvorm(en) en aanpak </a:t>
            </a:r>
            <a:r>
              <a:rPr lang="nl-BE" sz="2400" dirty="0">
                <a:solidFill>
                  <a:srgbClr val="3F3F3F"/>
                </a:solidFill>
                <a:latin typeface="Open Sans"/>
                <a:ea typeface="Open Sans"/>
                <a:cs typeface="Open Sans"/>
                <a:sym typeface="Open Sans"/>
              </a:rPr>
              <a:t>best inspeelt op de diversiteit onder de leerlingen? Wat zie je hem/haar doen?</a:t>
            </a:r>
            <a:endParaRPr sz="2400" dirty="0">
              <a:solidFill>
                <a:srgbClr val="3F3F3F"/>
              </a:solidFill>
              <a:latin typeface="Open Sans"/>
              <a:ea typeface="Open Sans"/>
              <a:cs typeface="Open Sans"/>
              <a:sym typeface="Open Sans"/>
            </a:endParaRPr>
          </a:p>
          <a:p>
            <a:pPr marL="457200" lvl="0" indent="-412750" algn="l" rtl="0">
              <a:lnSpc>
                <a:spcPct val="115000"/>
              </a:lnSpc>
              <a:spcBef>
                <a:spcPts val="0"/>
              </a:spcBef>
              <a:spcAft>
                <a:spcPts val="0"/>
              </a:spcAft>
              <a:buClr>
                <a:srgbClr val="3F3F3F"/>
              </a:buClr>
              <a:buSzPts val="2900"/>
              <a:buFont typeface="Open Sans"/>
              <a:buChar char="•"/>
            </a:pPr>
            <a:r>
              <a:rPr lang="nl-BE" sz="2400" dirty="0">
                <a:latin typeface="Open Sans"/>
                <a:ea typeface="Open Sans"/>
                <a:cs typeface="Open Sans"/>
                <a:sym typeface="Open Sans"/>
              </a:rPr>
              <a:t>Noteer je antwoord</a:t>
            </a:r>
            <a:r>
              <a:rPr lang="nl-BE" sz="2400" dirty="0">
                <a:solidFill>
                  <a:srgbClr val="3F3F3F"/>
                </a:solidFill>
                <a:latin typeface="Open Sans"/>
                <a:ea typeface="Open Sans"/>
                <a:cs typeface="Open Sans"/>
                <a:sym typeface="Open Sans"/>
              </a:rPr>
              <a:t> in </a:t>
            </a:r>
            <a:r>
              <a:rPr lang="nl-BE" sz="2400" b="1" dirty="0">
                <a:solidFill>
                  <a:srgbClr val="3F3F3F"/>
                </a:solidFill>
                <a:latin typeface="Open Sans"/>
                <a:ea typeface="Open Sans"/>
                <a:cs typeface="Open Sans"/>
                <a:sym typeface="Open Sans"/>
              </a:rPr>
              <a:t>1 zin</a:t>
            </a:r>
            <a:r>
              <a:rPr lang="nl-BE" sz="2400" dirty="0">
                <a:solidFill>
                  <a:srgbClr val="3F3F3F"/>
                </a:solidFill>
                <a:latin typeface="Open Sans"/>
                <a:ea typeface="Open Sans"/>
                <a:cs typeface="Open Sans"/>
                <a:sym typeface="Open Sans"/>
              </a:rPr>
              <a:t> op de </a:t>
            </a:r>
            <a:r>
              <a:rPr lang="nl-BE" sz="2400" dirty="0">
                <a:latin typeface="Open Sans"/>
                <a:ea typeface="Open Sans"/>
                <a:cs typeface="Open Sans"/>
                <a:sym typeface="Open Sans"/>
              </a:rPr>
              <a:t>gele</a:t>
            </a:r>
            <a:r>
              <a:rPr lang="nl-BE" sz="2400" dirty="0">
                <a:solidFill>
                  <a:srgbClr val="3F3F3F"/>
                </a:solidFill>
                <a:latin typeface="Open Sans"/>
                <a:ea typeface="Open Sans"/>
                <a:cs typeface="Open Sans"/>
                <a:sym typeface="Open Sans"/>
              </a:rPr>
              <a:t> post-</a:t>
            </a:r>
            <a:r>
              <a:rPr lang="nl-BE" sz="2400" dirty="0" err="1">
                <a:solidFill>
                  <a:srgbClr val="3F3F3F"/>
                </a:solidFill>
                <a:latin typeface="Open Sans"/>
                <a:ea typeface="Open Sans"/>
                <a:cs typeface="Open Sans"/>
                <a:sym typeface="Open Sans"/>
              </a:rPr>
              <a:t>it</a:t>
            </a:r>
            <a:endParaRPr lang="nl-BE" sz="2400" dirty="0">
              <a:solidFill>
                <a:srgbClr val="3F3F3F"/>
              </a:solidFill>
              <a:latin typeface="Open Sans"/>
              <a:ea typeface="Open Sans"/>
              <a:cs typeface="Open Sans"/>
              <a:sym typeface="Open Sans"/>
            </a:endParaRPr>
          </a:p>
          <a:p>
            <a:pPr marL="457200" lvl="0" indent="-412750" algn="l" rtl="0">
              <a:lnSpc>
                <a:spcPct val="115000"/>
              </a:lnSpc>
              <a:spcBef>
                <a:spcPts val="0"/>
              </a:spcBef>
              <a:spcAft>
                <a:spcPts val="0"/>
              </a:spcAft>
              <a:buClr>
                <a:srgbClr val="3F3F3F"/>
              </a:buClr>
              <a:buSzPts val="2900"/>
              <a:buFont typeface="Open Sans"/>
              <a:buChar char="•"/>
            </a:pPr>
            <a:endParaRPr sz="2400" dirty="0">
              <a:solidFill>
                <a:srgbClr val="3F3F3F"/>
              </a:solidFill>
              <a:latin typeface="Open Sans"/>
              <a:ea typeface="Open Sans"/>
              <a:cs typeface="Open Sans"/>
              <a:sym typeface="Open Sans"/>
            </a:endParaRPr>
          </a:p>
          <a:p>
            <a:pPr marL="0" lvl="0" indent="0" algn="l" rtl="0">
              <a:lnSpc>
                <a:spcPct val="115000"/>
              </a:lnSpc>
              <a:spcBef>
                <a:spcPts val="1000"/>
              </a:spcBef>
              <a:spcAft>
                <a:spcPts val="0"/>
              </a:spcAft>
              <a:buNone/>
            </a:pPr>
            <a:r>
              <a:rPr lang="nl-BE" dirty="0">
                <a:solidFill>
                  <a:srgbClr val="3F3F3F"/>
                </a:solidFill>
                <a:latin typeface="Open Sans"/>
                <a:ea typeface="Open Sans"/>
                <a:cs typeface="Open Sans"/>
                <a:sym typeface="Open Sans"/>
              </a:rPr>
              <a:t>2</a:t>
            </a:r>
            <a:r>
              <a:rPr lang="nl-BE" baseline="30000" dirty="0">
                <a:solidFill>
                  <a:srgbClr val="3F3F3F"/>
                </a:solidFill>
                <a:latin typeface="Open Sans"/>
                <a:ea typeface="Open Sans"/>
                <a:cs typeface="Open Sans"/>
                <a:sym typeface="Open Sans"/>
              </a:rPr>
              <a:t>e</a:t>
            </a:r>
            <a:r>
              <a:rPr lang="nl-BE" dirty="0">
                <a:solidFill>
                  <a:srgbClr val="3F3F3F"/>
                </a:solidFill>
                <a:latin typeface="Open Sans"/>
                <a:ea typeface="Open Sans"/>
                <a:cs typeface="Open Sans"/>
                <a:sym typeface="Open Sans"/>
              </a:rPr>
              <a:t> keer kijken</a:t>
            </a:r>
            <a:endParaRPr dirty="0">
              <a:solidFill>
                <a:srgbClr val="3F3F3F"/>
              </a:solidFill>
              <a:latin typeface="Open Sans"/>
              <a:ea typeface="Open Sans"/>
              <a:cs typeface="Open Sans"/>
              <a:sym typeface="Open Sans"/>
            </a:endParaRPr>
          </a:p>
          <a:p>
            <a:pPr marL="457200" lvl="0" indent="-412750" algn="l" rtl="0">
              <a:lnSpc>
                <a:spcPct val="115000"/>
              </a:lnSpc>
              <a:spcBef>
                <a:spcPts val="1000"/>
              </a:spcBef>
              <a:spcAft>
                <a:spcPts val="0"/>
              </a:spcAft>
              <a:buClr>
                <a:srgbClr val="3F3F3F"/>
              </a:buClr>
              <a:buSzPts val="2900"/>
              <a:buFont typeface="Open Sans"/>
              <a:buChar char="•"/>
            </a:pPr>
            <a:r>
              <a:rPr lang="nl-BE" sz="2400" dirty="0">
                <a:solidFill>
                  <a:srgbClr val="3F3F3F"/>
                </a:solidFill>
                <a:latin typeface="Open Sans"/>
                <a:ea typeface="Open Sans"/>
                <a:cs typeface="Open Sans"/>
                <a:sym typeface="Open Sans"/>
              </a:rPr>
              <a:t>In welke clip vind je dat de leerkracht in zijn </a:t>
            </a:r>
            <a:r>
              <a:rPr lang="nl-BE" sz="2400" i="1" dirty="0">
                <a:solidFill>
                  <a:srgbClr val="3F3F3F"/>
                </a:solidFill>
                <a:latin typeface="Open Sans"/>
                <a:ea typeface="Open Sans"/>
                <a:cs typeface="Open Sans"/>
                <a:sym typeface="Open Sans"/>
              </a:rPr>
              <a:t>interacties</a:t>
            </a:r>
            <a:r>
              <a:rPr lang="nl-BE" sz="2400" dirty="0">
                <a:solidFill>
                  <a:srgbClr val="3F3F3F"/>
                </a:solidFill>
                <a:latin typeface="Open Sans"/>
                <a:ea typeface="Open Sans"/>
                <a:cs typeface="Open Sans"/>
                <a:sym typeface="Open Sans"/>
              </a:rPr>
              <a:t> best inspeelt op de diversiteit onder de leerlingen? Wat zie je hem/haar doen?</a:t>
            </a:r>
            <a:endParaRPr sz="2400" dirty="0">
              <a:solidFill>
                <a:srgbClr val="3F3F3F"/>
              </a:solidFill>
              <a:latin typeface="Open Sans"/>
              <a:ea typeface="Open Sans"/>
              <a:cs typeface="Open Sans"/>
              <a:sym typeface="Open Sans"/>
            </a:endParaRPr>
          </a:p>
          <a:p>
            <a:pPr marL="457200" lvl="0" indent="-412750" algn="l" rtl="0">
              <a:lnSpc>
                <a:spcPct val="115000"/>
              </a:lnSpc>
              <a:spcBef>
                <a:spcPts val="0"/>
              </a:spcBef>
              <a:spcAft>
                <a:spcPts val="0"/>
              </a:spcAft>
              <a:buClr>
                <a:srgbClr val="3F3F3F"/>
              </a:buClr>
              <a:buSzPts val="2900"/>
              <a:buFont typeface="Open Sans"/>
              <a:buChar char="•"/>
            </a:pPr>
            <a:r>
              <a:rPr lang="nl-BE" sz="2400" dirty="0">
                <a:latin typeface="Open Sans"/>
                <a:ea typeface="Open Sans"/>
                <a:cs typeface="Open Sans"/>
                <a:sym typeface="Open Sans"/>
              </a:rPr>
              <a:t>Noteer je antwoord</a:t>
            </a:r>
            <a:r>
              <a:rPr lang="nl-BE" sz="2400" dirty="0">
                <a:solidFill>
                  <a:srgbClr val="3F3F3F"/>
                </a:solidFill>
                <a:latin typeface="Open Sans"/>
                <a:ea typeface="Open Sans"/>
                <a:cs typeface="Open Sans"/>
                <a:sym typeface="Open Sans"/>
              </a:rPr>
              <a:t> in </a:t>
            </a:r>
            <a:r>
              <a:rPr lang="nl-BE" sz="2400" b="1" dirty="0">
                <a:solidFill>
                  <a:srgbClr val="3F3F3F"/>
                </a:solidFill>
                <a:latin typeface="Open Sans"/>
                <a:ea typeface="Open Sans"/>
                <a:cs typeface="Open Sans"/>
                <a:sym typeface="Open Sans"/>
              </a:rPr>
              <a:t>1 zin</a:t>
            </a:r>
            <a:r>
              <a:rPr lang="nl-BE" sz="2400" dirty="0">
                <a:solidFill>
                  <a:srgbClr val="3F3F3F"/>
                </a:solidFill>
                <a:latin typeface="Open Sans"/>
                <a:ea typeface="Open Sans"/>
                <a:cs typeface="Open Sans"/>
                <a:sym typeface="Open Sans"/>
              </a:rPr>
              <a:t> op de </a:t>
            </a:r>
            <a:r>
              <a:rPr lang="nl-BE" sz="2400" dirty="0">
                <a:latin typeface="Open Sans"/>
                <a:ea typeface="Open Sans"/>
                <a:cs typeface="Open Sans"/>
                <a:sym typeface="Open Sans"/>
              </a:rPr>
              <a:t>roze</a:t>
            </a:r>
            <a:r>
              <a:rPr lang="nl-BE" sz="2400" dirty="0">
                <a:solidFill>
                  <a:srgbClr val="3F3F3F"/>
                </a:solidFill>
                <a:latin typeface="Open Sans"/>
                <a:ea typeface="Open Sans"/>
                <a:cs typeface="Open Sans"/>
                <a:sym typeface="Open Sans"/>
              </a:rPr>
              <a:t> post-</a:t>
            </a:r>
            <a:r>
              <a:rPr lang="nl-BE" sz="2400" dirty="0" err="1">
                <a:solidFill>
                  <a:srgbClr val="3F3F3F"/>
                </a:solidFill>
                <a:latin typeface="Open Sans"/>
                <a:ea typeface="Open Sans"/>
                <a:cs typeface="Open Sans"/>
                <a:sym typeface="Open Sans"/>
              </a:rPr>
              <a:t>it</a:t>
            </a:r>
            <a:endParaRPr sz="2400" dirty="0">
              <a:solidFill>
                <a:srgbClr val="3F3F3F"/>
              </a:solidFill>
              <a:latin typeface="Open Sans"/>
              <a:ea typeface="Open Sans"/>
              <a:cs typeface="Open Sans"/>
              <a:sym typeface="Open Sans"/>
            </a:endParaRPr>
          </a:p>
          <a:p>
            <a:pPr marL="0" lvl="0" indent="0" algn="l" rtl="0">
              <a:lnSpc>
                <a:spcPct val="115000"/>
              </a:lnSpc>
              <a:spcBef>
                <a:spcPts val="0"/>
              </a:spcBef>
              <a:spcAft>
                <a:spcPts val="0"/>
              </a:spcAft>
              <a:buNone/>
            </a:pPr>
            <a:endParaRPr sz="2400" dirty="0">
              <a:solidFill>
                <a:srgbClr val="3F3F3F"/>
              </a:solidFill>
              <a:latin typeface="Open Sans"/>
              <a:ea typeface="Open Sans"/>
              <a:cs typeface="Open Sans"/>
              <a:sym typeface="Open Sans"/>
            </a:endParaRPr>
          </a:p>
          <a:p>
            <a:pPr marL="0" lvl="0" indent="0" algn="l" rtl="0">
              <a:lnSpc>
                <a:spcPct val="115000"/>
              </a:lnSpc>
              <a:spcBef>
                <a:spcPts val="0"/>
              </a:spcBef>
              <a:spcAft>
                <a:spcPts val="1000"/>
              </a:spcAft>
              <a:buNone/>
            </a:pPr>
            <a:endParaRPr sz="2400" dirty="0">
              <a:latin typeface="Open Sans"/>
              <a:ea typeface="Open Sans"/>
              <a:cs typeface="Open Sans"/>
              <a:sym typeface="Open Sans"/>
            </a:endParaRPr>
          </a:p>
        </p:txBody>
      </p:sp>
    </p:spTree>
    <p:extLst>
      <p:ext uri="{BB962C8B-B14F-4D97-AF65-F5344CB8AC3E}">
        <p14:creationId xmlns:p14="http://schemas.microsoft.com/office/powerpoint/2010/main" val="17207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BE"/>
              <a:t>Delen</a:t>
            </a:r>
            <a:endParaRPr/>
          </a:p>
        </p:txBody>
      </p:sp>
      <p:sp>
        <p:nvSpPr>
          <p:cNvPr id="199" name="Google Shape;199;p23"/>
          <p:cNvSpPr txBox="1">
            <a:spLocks noGrp="1"/>
          </p:cNvSpPr>
          <p:nvPr>
            <p:ph type="body" idx="1"/>
          </p:nvPr>
        </p:nvSpPr>
        <p:spPr>
          <a:xfrm>
            <a:off x="769374" y="1569986"/>
            <a:ext cx="10515600" cy="4351200"/>
          </a:xfrm>
          <a:prstGeom prst="rect">
            <a:avLst/>
          </a:prstGeom>
        </p:spPr>
        <p:txBody>
          <a:bodyPr spcFirstLastPara="1" wrap="square" lIns="91425" tIns="45700" rIns="91425" bIns="45700" anchor="t" anchorCtr="0">
            <a:noAutofit/>
          </a:bodyPr>
          <a:lstStyle/>
          <a:p>
            <a:pPr>
              <a:lnSpc>
                <a:spcPct val="115000"/>
              </a:lnSpc>
            </a:pPr>
            <a:r>
              <a:rPr lang="nl-BE" sz="3000" dirty="0">
                <a:latin typeface="Open Sans"/>
                <a:ea typeface="Open Sans"/>
                <a:cs typeface="Open Sans"/>
                <a:sym typeface="Open Sans"/>
              </a:rPr>
              <a:t>Plak jouw post-</a:t>
            </a:r>
            <a:r>
              <a:rPr lang="nl-BE" sz="3000" dirty="0" err="1">
                <a:latin typeface="Open Sans"/>
                <a:ea typeface="Open Sans"/>
                <a:cs typeface="Open Sans"/>
                <a:sym typeface="Open Sans"/>
              </a:rPr>
              <a:t>it</a:t>
            </a:r>
            <a:r>
              <a:rPr lang="nl-BE" sz="3000" dirty="0">
                <a:latin typeface="Open Sans"/>
                <a:ea typeface="Open Sans"/>
                <a:cs typeface="Open Sans"/>
                <a:sym typeface="Open Sans"/>
              </a:rPr>
              <a:t> op de clip die je voor </a:t>
            </a:r>
            <a:r>
              <a:rPr lang="nl-BE" sz="3000" i="1" dirty="0">
                <a:latin typeface="Open Sans"/>
                <a:ea typeface="Open Sans"/>
                <a:cs typeface="Open Sans"/>
                <a:sym typeface="Open Sans"/>
              </a:rPr>
              <a:t>werkvorm(en) en aanpak </a:t>
            </a:r>
            <a:r>
              <a:rPr lang="nl-BE" sz="3000" dirty="0">
                <a:latin typeface="Open Sans"/>
                <a:ea typeface="Open Sans"/>
                <a:cs typeface="Open Sans"/>
                <a:sym typeface="Open Sans"/>
              </a:rPr>
              <a:t>het meest inclusief vindt </a:t>
            </a:r>
          </a:p>
          <a:p>
            <a:pPr>
              <a:lnSpc>
                <a:spcPct val="115000"/>
              </a:lnSpc>
            </a:pPr>
            <a:r>
              <a:rPr lang="nl-BE" sz="3000" dirty="0">
                <a:latin typeface="Open Sans"/>
                <a:ea typeface="Open Sans"/>
                <a:cs typeface="Open Sans"/>
                <a:sym typeface="Open Sans"/>
              </a:rPr>
              <a:t>Licht jouw keuze kort toe</a:t>
            </a:r>
          </a:p>
          <a:p>
            <a:pPr>
              <a:lnSpc>
                <a:spcPct val="115000"/>
              </a:lnSpc>
            </a:pPr>
            <a:r>
              <a:rPr lang="nl-BE" sz="3000" dirty="0">
                <a:latin typeface="Open Sans"/>
                <a:ea typeface="Open Sans"/>
                <a:cs typeface="Open Sans"/>
                <a:sym typeface="Open Sans"/>
              </a:rPr>
              <a:t>Stel eventueel vragen bij de toelichting van de anderen</a:t>
            </a:r>
            <a:endParaRPr sz="3000" dirty="0">
              <a:latin typeface="Open Sans"/>
              <a:ea typeface="Open Sans"/>
              <a:cs typeface="Open Sans"/>
              <a:sym typeface="Open Sans"/>
            </a:endParaRPr>
          </a:p>
        </p:txBody>
      </p:sp>
      <p:pic>
        <p:nvPicPr>
          <p:cNvPr id="2" name="Afbeelding 1"/>
          <p:cNvPicPr>
            <a:picLocks noChangeAspect="1"/>
          </p:cNvPicPr>
          <p:nvPr/>
        </p:nvPicPr>
        <p:blipFill>
          <a:blip r:embed="rId3"/>
          <a:stretch>
            <a:fillRect/>
          </a:stretch>
        </p:blipFill>
        <p:spPr>
          <a:xfrm>
            <a:off x="1758599" y="4223771"/>
            <a:ext cx="4337401" cy="2439788"/>
          </a:xfrm>
          <a:prstGeom prst="rect">
            <a:avLst/>
          </a:prstGeom>
        </p:spPr>
      </p:pic>
      <p:pic>
        <p:nvPicPr>
          <p:cNvPr id="6" name="Afbeelding 5"/>
          <p:cNvPicPr/>
          <p:nvPr/>
        </p:nvPicPr>
        <p:blipFill>
          <a:blip r:embed="rId4"/>
          <a:stretch>
            <a:fillRect/>
          </a:stretch>
        </p:blipFill>
        <p:spPr>
          <a:xfrm>
            <a:off x="6484883" y="4223771"/>
            <a:ext cx="4393324" cy="2439788"/>
          </a:xfrm>
          <a:prstGeom prst="rect">
            <a:avLst/>
          </a:prstGeom>
        </p:spPr>
      </p:pic>
    </p:spTree>
    <p:extLst>
      <p:ext uri="{BB962C8B-B14F-4D97-AF65-F5344CB8AC3E}">
        <p14:creationId xmlns:p14="http://schemas.microsoft.com/office/powerpoint/2010/main" val="89711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l-BE"/>
              <a:t>Delen</a:t>
            </a:r>
            <a:endParaRPr/>
          </a:p>
        </p:txBody>
      </p:sp>
      <p:sp>
        <p:nvSpPr>
          <p:cNvPr id="199" name="Google Shape;199;p23"/>
          <p:cNvSpPr txBox="1">
            <a:spLocks noGrp="1"/>
          </p:cNvSpPr>
          <p:nvPr>
            <p:ph type="body" idx="1"/>
          </p:nvPr>
        </p:nvSpPr>
        <p:spPr>
          <a:xfrm>
            <a:off x="769374" y="1569986"/>
            <a:ext cx="10515600" cy="4351200"/>
          </a:xfrm>
          <a:prstGeom prst="rect">
            <a:avLst/>
          </a:prstGeom>
        </p:spPr>
        <p:txBody>
          <a:bodyPr spcFirstLastPara="1" wrap="square" lIns="91425" tIns="45700" rIns="91425" bIns="45700" anchor="t" anchorCtr="0">
            <a:noAutofit/>
          </a:bodyPr>
          <a:lstStyle/>
          <a:p>
            <a:pPr>
              <a:lnSpc>
                <a:spcPct val="115000"/>
              </a:lnSpc>
            </a:pPr>
            <a:r>
              <a:rPr lang="nl-BE" sz="3000" dirty="0">
                <a:latin typeface="Open Sans"/>
                <a:ea typeface="Open Sans"/>
                <a:cs typeface="Open Sans"/>
                <a:sym typeface="Open Sans"/>
              </a:rPr>
              <a:t>Plak jouw post-</a:t>
            </a:r>
            <a:r>
              <a:rPr lang="nl-BE" sz="3000" dirty="0" err="1">
                <a:latin typeface="Open Sans"/>
                <a:ea typeface="Open Sans"/>
                <a:cs typeface="Open Sans"/>
                <a:sym typeface="Open Sans"/>
              </a:rPr>
              <a:t>it</a:t>
            </a:r>
            <a:r>
              <a:rPr lang="nl-BE" sz="3000" dirty="0">
                <a:latin typeface="Open Sans"/>
                <a:ea typeface="Open Sans"/>
                <a:cs typeface="Open Sans"/>
                <a:sym typeface="Open Sans"/>
              </a:rPr>
              <a:t> op de clip die je voor </a:t>
            </a:r>
            <a:r>
              <a:rPr lang="nl-BE" sz="3000" i="1" dirty="0">
                <a:latin typeface="Open Sans"/>
                <a:ea typeface="Open Sans"/>
                <a:cs typeface="Open Sans"/>
                <a:sym typeface="Open Sans"/>
              </a:rPr>
              <a:t>interacties</a:t>
            </a:r>
            <a:r>
              <a:rPr lang="nl-BE" sz="3000" dirty="0">
                <a:latin typeface="Open Sans"/>
                <a:ea typeface="Open Sans"/>
                <a:cs typeface="Open Sans"/>
                <a:sym typeface="Open Sans"/>
              </a:rPr>
              <a:t> het meest inclusief vindt </a:t>
            </a:r>
          </a:p>
          <a:p>
            <a:pPr>
              <a:lnSpc>
                <a:spcPct val="115000"/>
              </a:lnSpc>
            </a:pPr>
            <a:r>
              <a:rPr lang="nl-BE" sz="3000" dirty="0">
                <a:latin typeface="Open Sans"/>
                <a:ea typeface="Open Sans"/>
                <a:cs typeface="Open Sans"/>
                <a:sym typeface="Open Sans"/>
              </a:rPr>
              <a:t>Licht jouw keuze kort toe</a:t>
            </a:r>
          </a:p>
          <a:p>
            <a:pPr>
              <a:lnSpc>
                <a:spcPct val="115000"/>
              </a:lnSpc>
            </a:pPr>
            <a:r>
              <a:rPr lang="nl-BE" sz="3000" dirty="0">
                <a:latin typeface="Open Sans"/>
                <a:ea typeface="Open Sans"/>
                <a:cs typeface="Open Sans"/>
                <a:sym typeface="Open Sans"/>
              </a:rPr>
              <a:t>Stel eventueel vragen bij de toelichting van de anderen</a:t>
            </a:r>
            <a:endParaRPr sz="3000" dirty="0">
              <a:latin typeface="Open Sans"/>
              <a:ea typeface="Open Sans"/>
              <a:cs typeface="Open Sans"/>
              <a:sym typeface="Open Sans"/>
            </a:endParaRPr>
          </a:p>
        </p:txBody>
      </p:sp>
      <p:pic>
        <p:nvPicPr>
          <p:cNvPr id="2" name="Afbeelding 1"/>
          <p:cNvPicPr>
            <a:picLocks noChangeAspect="1"/>
          </p:cNvPicPr>
          <p:nvPr/>
        </p:nvPicPr>
        <p:blipFill>
          <a:blip r:embed="rId3"/>
          <a:stretch>
            <a:fillRect/>
          </a:stretch>
        </p:blipFill>
        <p:spPr>
          <a:xfrm>
            <a:off x="1758599" y="4223771"/>
            <a:ext cx="4337401" cy="2439788"/>
          </a:xfrm>
          <a:prstGeom prst="rect">
            <a:avLst/>
          </a:prstGeom>
        </p:spPr>
      </p:pic>
      <p:pic>
        <p:nvPicPr>
          <p:cNvPr id="6" name="Afbeelding 5"/>
          <p:cNvPicPr/>
          <p:nvPr/>
        </p:nvPicPr>
        <p:blipFill>
          <a:blip r:embed="rId4"/>
          <a:stretch>
            <a:fillRect/>
          </a:stretch>
        </p:blipFill>
        <p:spPr>
          <a:xfrm>
            <a:off x="6484883" y="4223771"/>
            <a:ext cx="4393324" cy="2439788"/>
          </a:xfrm>
          <a:prstGeom prst="rect">
            <a:avLst/>
          </a:prstGeom>
        </p:spPr>
      </p:pic>
    </p:spTree>
    <p:extLst>
      <p:ext uri="{BB962C8B-B14F-4D97-AF65-F5344CB8AC3E}">
        <p14:creationId xmlns:p14="http://schemas.microsoft.com/office/powerpoint/2010/main" val="1714857167"/>
      </p:ext>
    </p:extLst>
  </p:cSld>
  <p:clrMapOvr>
    <a:masterClrMapping/>
  </p:clrMapOvr>
</p:sld>
</file>

<file path=ppt/theme/theme1.xml><?xml version="1.0" encoding="utf-8"?>
<a:theme xmlns:a="http://schemas.openxmlformats.org/drawingml/2006/main" name="1_Kantoorthema">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B66418-1728-48D3-9904-8F278BE69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5B29D-8C99-43F6-A2AE-DF4B38333B17}">
  <ds:schemaRefs>
    <ds:schemaRef ds:uri="http://purl.org/dc/terms/"/>
    <ds:schemaRef ds:uri="http://schemas.openxmlformats.org/package/2006/metadata/core-properties"/>
    <ds:schemaRef ds:uri="http://purl.org/dc/dcmitype/"/>
    <ds:schemaRef ds:uri="89d96fb2-318b-4996-8e2d-29208574d168"/>
    <ds:schemaRef ds:uri="f12e873b-751b-42f8-a191-167fe4f33b1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F4A191F8-8E9E-47E4-B1D7-2A60D09F9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966</Words>
  <Application>Microsoft Office PowerPoint</Application>
  <PresentationFormat>Breedbeeld</PresentationFormat>
  <Paragraphs>140</Paragraphs>
  <Slides>20</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Open Sans</vt:lpstr>
      <vt:lpstr>Roboto</vt:lpstr>
      <vt:lpstr>UGent Panno Text</vt:lpstr>
      <vt:lpstr>1_Kantoorthema</vt:lpstr>
      <vt:lpstr>Kijken doet leren: samen aan de slag met het video-instrument</vt:lpstr>
      <vt:lpstr>Doelstellingen </vt:lpstr>
      <vt:lpstr>Kijken doet leren…</vt:lpstr>
      <vt:lpstr>PowerPoint-presentatie</vt:lpstr>
      <vt:lpstr>PowerPoint-presentatie</vt:lpstr>
      <vt:lpstr>PowerPoint-presentatie</vt:lpstr>
      <vt:lpstr>Clips bekijken en individueel vergelijken</vt:lpstr>
      <vt:lpstr>Delen</vt:lpstr>
      <vt:lpstr>Delen</vt:lpstr>
      <vt:lpstr>Uitwisselen</vt:lpstr>
      <vt:lpstr>PowerPoint-presentatie</vt:lpstr>
      <vt:lpstr>TOP 5 argumenten bepalen</vt:lpstr>
      <vt:lpstr>Uitwisselen</vt:lpstr>
      <vt:lpstr>PowerPoint-presentatie</vt:lpstr>
      <vt:lpstr>Dimensies bepalen</vt:lpstr>
      <vt:lpstr>Essentie en randvoorwaarden van inclusieve klassen</vt:lpstr>
      <vt:lpstr>Waar staan we zelf?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Kijken doet leren: samen aan de slag met het video-instrument</dc:title>
  <dc:creator>Hannah Boonen</dc:creator>
  <cp:lastModifiedBy>inge vandeputte</cp:lastModifiedBy>
  <cp:revision>2</cp:revision>
  <dcterms:created xsi:type="dcterms:W3CDTF">2019-11-27T11:47:26Z</dcterms:created>
  <dcterms:modified xsi:type="dcterms:W3CDTF">2019-11-27T12:05:41Z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